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9" r:id="rId2"/>
    <p:sldId id="268" r:id="rId3"/>
    <p:sldId id="269" r:id="rId4"/>
    <p:sldId id="289" r:id="rId5"/>
    <p:sldId id="293" r:id="rId6"/>
    <p:sldId id="282" r:id="rId7"/>
    <p:sldId id="271" r:id="rId8"/>
    <p:sldId id="286" r:id="rId9"/>
    <p:sldId id="285" r:id="rId10"/>
    <p:sldId id="287" r:id="rId11"/>
    <p:sldId id="270" r:id="rId12"/>
    <p:sldId id="291" r:id="rId13"/>
    <p:sldId id="292" r:id="rId14"/>
    <p:sldId id="290" r:id="rId15"/>
    <p:sldId id="280" r:id="rId16"/>
    <p:sldId id="281" r:id="rId17"/>
    <p:sldId id="284" r:id="rId18"/>
    <p:sldId id="274" r:id="rId19"/>
    <p:sldId id="283" r:id="rId20"/>
    <p:sldId id="275" r:id="rId21"/>
    <p:sldId id="277" r:id="rId22"/>
    <p:sldId id="278" r:id="rId23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9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427" y="-77"/>
      </p:cViewPr>
      <p:guideLst>
        <p:guide orient="horz" pos="1620"/>
        <p:guide pos="2880"/>
        <p:guide pos="5507"/>
        <p:guide pos="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8245B-421D-124E-B271-F32D3D456A74}" type="datetimeFigureOut">
              <a:rPr lang="nl-NL" smtClean="0"/>
              <a:t>22-6-2015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F07F6-6E14-D248-825A-817D385E6D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981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0DFCB-F95E-074F-A87F-3B454C487C1D}" type="datetimeFigureOut">
              <a:rPr lang="nl-NL" smtClean="0"/>
              <a:t>22-6-2015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smtClean="0"/>
              <a:t>Marc Hamburg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4D591-63B3-884E-AA10-ECC4233D92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324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4873481"/>
            <a:ext cx="9144000" cy="270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63"/>
          <a:stretch/>
        </p:blipFill>
        <p:spPr>
          <a:xfrm>
            <a:off x="-1" y="-3117"/>
            <a:ext cx="9144000" cy="16858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22-6-2015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423863" y="1682750"/>
            <a:ext cx="8301037" cy="318452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4"/>
          </p:nvPr>
        </p:nvSpPr>
        <p:spPr>
          <a:xfrm>
            <a:off x="8778410" y="49104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3" name="Rechthoek 2"/>
          <p:cNvSpPr/>
          <p:nvPr userDrawn="1"/>
        </p:nvSpPr>
        <p:spPr>
          <a:xfrm>
            <a:off x="-7200" y="1682750"/>
            <a:ext cx="9158400" cy="3190731"/>
          </a:xfrm>
          <a:prstGeom prst="rect">
            <a:avLst/>
          </a:prstGeom>
          <a:noFill/>
          <a:ln w="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75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1" name="Rechthoek 160"/>
          <p:cNvSpPr/>
          <p:nvPr userDrawn="1"/>
        </p:nvSpPr>
        <p:spPr>
          <a:xfrm>
            <a:off x="7535465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2" name="Afbeelding 1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896184"/>
            <a:ext cx="30314" cy="110356"/>
          </a:xfrm>
          <a:prstGeom prst="rect">
            <a:avLst/>
          </a:prstGeom>
        </p:spPr>
      </p:pic>
      <p:sp>
        <p:nvSpPr>
          <p:cNvPr id="163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7616708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4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7617460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5" name="Rechthoek 164"/>
          <p:cNvSpPr/>
          <p:nvPr userDrawn="1"/>
        </p:nvSpPr>
        <p:spPr>
          <a:xfrm>
            <a:off x="1837737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6" name="Afbeelding 16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896184"/>
            <a:ext cx="30314" cy="110356"/>
          </a:xfrm>
          <a:prstGeom prst="rect">
            <a:avLst/>
          </a:prstGeom>
        </p:spPr>
      </p:pic>
      <p:sp>
        <p:nvSpPr>
          <p:cNvPr id="167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191377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8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191452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69" name="Rechthoek 168"/>
          <p:cNvSpPr/>
          <p:nvPr userDrawn="1"/>
        </p:nvSpPr>
        <p:spPr>
          <a:xfrm>
            <a:off x="3262169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0" name="Afbeelding 16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896184"/>
            <a:ext cx="30314" cy="110356"/>
          </a:xfrm>
          <a:prstGeom prst="rect">
            <a:avLst/>
          </a:prstGeom>
        </p:spPr>
      </p:pic>
      <p:sp>
        <p:nvSpPr>
          <p:cNvPr id="171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3336489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2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3337241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3" name="Rechthoek 172"/>
          <p:cNvSpPr/>
          <p:nvPr userDrawn="1"/>
        </p:nvSpPr>
        <p:spPr>
          <a:xfrm>
            <a:off x="4686601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4" name="Afbeelding 17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896184"/>
            <a:ext cx="30314" cy="110356"/>
          </a:xfrm>
          <a:prstGeom prst="rect">
            <a:avLst/>
          </a:prstGeom>
        </p:spPr>
      </p:pic>
      <p:sp>
        <p:nvSpPr>
          <p:cNvPr id="175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476111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76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476186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77" name="Rechthoek 176"/>
          <p:cNvSpPr/>
          <p:nvPr userDrawn="1"/>
        </p:nvSpPr>
        <p:spPr>
          <a:xfrm>
            <a:off x="6111033" y="819927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8" name="Afbeelding 17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896184"/>
            <a:ext cx="30314" cy="110356"/>
          </a:xfrm>
          <a:prstGeom prst="rect">
            <a:avLst/>
          </a:prstGeom>
        </p:spPr>
      </p:pic>
      <p:sp>
        <p:nvSpPr>
          <p:cNvPr id="179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184783" y="1365250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0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85535" y="877135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1" name="Rechthoek 180"/>
          <p:cNvSpPr/>
          <p:nvPr userDrawn="1"/>
        </p:nvSpPr>
        <p:spPr>
          <a:xfrm>
            <a:off x="41330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2" name="Afbeelding 18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2259070"/>
            <a:ext cx="30314" cy="110356"/>
          </a:xfrm>
          <a:prstGeom prst="rect">
            <a:avLst/>
          </a:prstGeom>
        </p:spPr>
      </p:pic>
      <p:sp>
        <p:nvSpPr>
          <p:cNvPr id="183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4913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4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4921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5" name="Rechthoek 184"/>
          <p:cNvSpPr/>
          <p:nvPr userDrawn="1"/>
        </p:nvSpPr>
        <p:spPr>
          <a:xfrm>
            <a:off x="7535465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6" name="Afbeelding 18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2259070"/>
            <a:ext cx="30314" cy="110356"/>
          </a:xfrm>
          <a:prstGeom prst="rect">
            <a:avLst/>
          </a:prstGeom>
        </p:spPr>
      </p:pic>
      <p:sp>
        <p:nvSpPr>
          <p:cNvPr id="187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7616708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88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7617460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89" name="Rechthoek 188"/>
          <p:cNvSpPr/>
          <p:nvPr userDrawn="1"/>
        </p:nvSpPr>
        <p:spPr>
          <a:xfrm>
            <a:off x="1837737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0" name="Afbeelding 18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2259070"/>
            <a:ext cx="30314" cy="110356"/>
          </a:xfrm>
          <a:prstGeom prst="rect">
            <a:avLst/>
          </a:prstGeom>
        </p:spPr>
      </p:pic>
      <p:sp>
        <p:nvSpPr>
          <p:cNvPr id="191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191377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2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191452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3" name="Rechthoek 192"/>
          <p:cNvSpPr/>
          <p:nvPr userDrawn="1"/>
        </p:nvSpPr>
        <p:spPr>
          <a:xfrm>
            <a:off x="3262169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4" name="Afbeelding 19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2259070"/>
            <a:ext cx="30314" cy="110356"/>
          </a:xfrm>
          <a:prstGeom prst="rect">
            <a:avLst/>
          </a:prstGeom>
        </p:spPr>
      </p:pic>
      <p:sp>
        <p:nvSpPr>
          <p:cNvPr id="195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3336489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96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3337241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97" name="Rechthoek 196"/>
          <p:cNvSpPr/>
          <p:nvPr userDrawn="1"/>
        </p:nvSpPr>
        <p:spPr>
          <a:xfrm>
            <a:off x="4686601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8" name="Afbeelding 19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2259070"/>
            <a:ext cx="30314" cy="110356"/>
          </a:xfrm>
          <a:prstGeom prst="rect">
            <a:avLst/>
          </a:prstGeom>
        </p:spPr>
      </p:pic>
      <p:sp>
        <p:nvSpPr>
          <p:cNvPr id="199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476111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0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476186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1" name="Rechthoek 200"/>
          <p:cNvSpPr/>
          <p:nvPr userDrawn="1"/>
        </p:nvSpPr>
        <p:spPr>
          <a:xfrm>
            <a:off x="6111033" y="218281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2" name="Afbeelding 20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2259070"/>
            <a:ext cx="30314" cy="110356"/>
          </a:xfrm>
          <a:prstGeom prst="rect">
            <a:avLst/>
          </a:prstGeom>
        </p:spPr>
      </p:pic>
      <p:sp>
        <p:nvSpPr>
          <p:cNvPr id="203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6184783" y="272813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4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6185535" y="224002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5" name="Rechthoek 204"/>
          <p:cNvSpPr/>
          <p:nvPr userDrawn="1"/>
        </p:nvSpPr>
        <p:spPr>
          <a:xfrm>
            <a:off x="41330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6" name="Afbeelding 20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3616630"/>
            <a:ext cx="30314" cy="110356"/>
          </a:xfrm>
          <a:prstGeom prst="rect">
            <a:avLst/>
          </a:prstGeom>
        </p:spPr>
      </p:pic>
      <p:sp>
        <p:nvSpPr>
          <p:cNvPr id="207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4913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08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4921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09" name="Rechthoek 208"/>
          <p:cNvSpPr/>
          <p:nvPr userDrawn="1"/>
        </p:nvSpPr>
        <p:spPr>
          <a:xfrm>
            <a:off x="7535465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0" name="Afbeelding 20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3616630"/>
            <a:ext cx="30314" cy="110356"/>
          </a:xfrm>
          <a:prstGeom prst="rect">
            <a:avLst/>
          </a:prstGeom>
        </p:spPr>
      </p:pic>
      <p:sp>
        <p:nvSpPr>
          <p:cNvPr id="211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7616708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2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7617460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3" name="Rechthoek 212"/>
          <p:cNvSpPr/>
          <p:nvPr userDrawn="1"/>
        </p:nvSpPr>
        <p:spPr>
          <a:xfrm>
            <a:off x="1837737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4" name="Afbeelding 2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3616630"/>
            <a:ext cx="30314" cy="110356"/>
          </a:xfrm>
          <a:prstGeom prst="rect">
            <a:avLst/>
          </a:prstGeom>
        </p:spPr>
      </p:pic>
      <p:sp>
        <p:nvSpPr>
          <p:cNvPr id="215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191377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16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191452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17" name="Rechthoek 216"/>
          <p:cNvSpPr/>
          <p:nvPr userDrawn="1"/>
        </p:nvSpPr>
        <p:spPr>
          <a:xfrm>
            <a:off x="3262169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18" name="Afbeelding 2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3616630"/>
            <a:ext cx="30314" cy="110356"/>
          </a:xfrm>
          <a:prstGeom prst="rect">
            <a:avLst/>
          </a:prstGeom>
        </p:spPr>
      </p:pic>
      <p:sp>
        <p:nvSpPr>
          <p:cNvPr id="219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3336489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0" name="Tijdelijke aanduiding voor tekst 159"/>
          <p:cNvSpPr>
            <a:spLocks noGrp="1"/>
          </p:cNvSpPr>
          <p:nvPr>
            <p:ph type="body" sz="quarter" idx="41" hasCustomPrompt="1"/>
          </p:nvPr>
        </p:nvSpPr>
        <p:spPr>
          <a:xfrm>
            <a:off x="3337241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1" name="Rechthoek 220"/>
          <p:cNvSpPr/>
          <p:nvPr userDrawn="1"/>
        </p:nvSpPr>
        <p:spPr>
          <a:xfrm>
            <a:off x="4686601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2" name="Afbeelding 2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3616630"/>
            <a:ext cx="30314" cy="110356"/>
          </a:xfrm>
          <a:prstGeom prst="rect">
            <a:avLst/>
          </a:prstGeom>
        </p:spPr>
      </p:pic>
      <p:sp>
        <p:nvSpPr>
          <p:cNvPr id="223" name="Tijdelijke aanduiding voor afbeelding 157"/>
          <p:cNvSpPr>
            <a:spLocks noGrp="1"/>
          </p:cNvSpPr>
          <p:nvPr>
            <p:ph type="pic" sz="quarter" idx="42"/>
          </p:nvPr>
        </p:nvSpPr>
        <p:spPr>
          <a:xfrm>
            <a:off x="476111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4" name="Tijdelijke aanduiding voor tekst 159"/>
          <p:cNvSpPr>
            <a:spLocks noGrp="1"/>
          </p:cNvSpPr>
          <p:nvPr>
            <p:ph type="body" sz="quarter" idx="43" hasCustomPrompt="1"/>
          </p:nvPr>
        </p:nvSpPr>
        <p:spPr>
          <a:xfrm>
            <a:off x="476186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25" name="Rechthoek 224"/>
          <p:cNvSpPr/>
          <p:nvPr userDrawn="1"/>
        </p:nvSpPr>
        <p:spPr>
          <a:xfrm>
            <a:off x="6111033" y="3540373"/>
            <a:ext cx="1194116" cy="117976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26" name="Afbeelding 2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3616630"/>
            <a:ext cx="30314" cy="110356"/>
          </a:xfrm>
          <a:prstGeom prst="rect">
            <a:avLst/>
          </a:prstGeom>
        </p:spPr>
      </p:pic>
      <p:sp>
        <p:nvSpPr>
          <p:cNvPr id="227" name="Tijdelijke aanduiding voor afbeelding 157"/>
          <p:cNvSpPr>
            <a:spLocks noGrp="1"/>
          </p:cNvSpPr>
          <p:nvPr>
            <p:ph type="pic" sz="quarter" idx="44"/>
          </p:nvPr>
        </p:nvSpPr>
        <p:spPr>
          <a:xfrm>
            <a:off x="6184783" y="4085696"/>
            <a:ext cx="1040400" cy="56356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228" name="Tijdelijke aanduiding voor tekst 159"/>
          <p:cNvSpPr>
            <a:spLocks noGrp="1"/>
          </p:cNvSpPr>
          <p:nvPr>
            <p:ph type="body" sz="quarter" idx="45" hasCustomPrompt="1"/>
          </p:nvPr>
        </p:nvSpPr>
        <p:spPr>
          <a:xfrm>
            <a:off x="6185535" y="3597581"/>
            <a:ext cx="100012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22-6-2015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88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896184"/>
            <a:ext cx="30314" cy="110356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99" name="Rechthoek 98"/>
          <p:cNvSpPr/>
          <p:nvPr userDrawn="1"/>
        </p:nvSpPr>
        <p:spPr>
          <a:xfrm>
            <a:off x="32835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0" name="Afbeelding 9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896184"/>
            <a:ext cx="30314" cy="110356"/>
          </a:xfrm>
          <a:prstGeom prst="rect">
            <a:avLst/>
          </a:prstGeom>
        </p:spPr>
      </p:pic>
      <p:sp>
        <p:nvSpPr>
          <p:cNvPr id="101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33615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3623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3" name="Rechthoek 102"/>
          <p:cNvSpPr/>
          <p:nvPr userDrawn="1"/>
        </p:nvSpPr>
        <p:spPr>
          <a:xfrm>
            <a:off x="6166405" y="819927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4" name="Afbeelding 10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896184"/>
            <a:ext cx="30314" cy="110356"/>
          </a:xfrm>
          <a:prstGeom prst="rect">
            <a:avLst/>
          </a:prstGeom>
        </p:spPr>
      </p:pic>
      <p:sp>
        <p:nvSpPr>
          <p:cNvPr id="105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6244472" y="1365250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0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245225" y="877135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07" name="Rechthoek 106"/>
          <p:cNvSpPr/>
          <p:nvPr userDrawn="1"/>
        </p:nvSpPr>
        <p:spPr>
          <a:xfrm>
            <a:off x="4133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8" name="Afbeelding 10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2867082"/>
            <a:ext cx="30314" cy="110356"/>
          </a:xfrm>
          <a:prstGeom prst="rect">
            <a:avLst/>
          </a:prstGeom>
        </p:spPr>
      </p:pic>
      <p:sp>
        <p:nvSpPr>
          <p:cNvPr id="109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4913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1" name="Rechthoek 110"/>
          <p:cNvSpPr/>
          <p:nvPr userDrawn="1"/>
        </p:nvSpPr>
        <p:spPr>
          <a:xfrm>
            <a:off x="32835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2" name="Afbeelding 1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2867082"/>
            <a:ext cx="30314" cy="110356"/>
          </a:xfrm>
          <a:prstGeom prst="rect">
            <a:avLst/>
          </a:prstGeom>
        </p:spPr>
      </p:pic>
      <p:sp>
        <p:nvSpPr>
          <p:cNvPr id="113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33615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3623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115" name="Rechthoek 114"/>
          <p:cNvSpPr/>
          <p:nvPr userDrawn="1"/>
        </p:nvSpPr>
        <p:spPr>
          <a:xfrm>
            <a:off x="6166405" y="2790825"/>
            <a:ext cx="2558496" cy="167562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6" name="Afbeelding 1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2867082"/>
            <a:ext cx="30314" cy="110356"/>
          </a:xfrm>
          <a:prstGeom prst="rect">
            <a:avLst/>
          </a:prstGeom>
        </p:spPr>
      </p:pic>
      <p:sp>
        <p:nvSpPr>
          <p:cNvPr id="117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244472" y="3336148"/>
            <a:ext cx="2397877" cy="1050925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endParaRPr lang="nl-NL"/>
          </a:p>
        </p:txBody>
      </p:sp>
      <p:sp>
        <p:nvSpPr>
          <p:cNvPr id="11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245225" y="2848033"/>
            <a:ext cx="2314575" cy="456366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 smtClean="0"/>
              <a:t>Klik om titel aan te passen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22-6-2015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106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344920"/>
            <a:ext cx="58382" cy="203328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5"/>
            <a:ext cx="9144000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6" y="1344920"/>
            <a:ext cx="57847" cy="203328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212545"/>
            <a:ext cx="9143993" cy="3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83016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22-6-2015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84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229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0" y="1682750"/>
            <a:ext cx="9144000" cy="31852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22-6-2015</a:t>
            </a:fld>
            <a:endParaRPr lang="nl-NL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443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900000"/>
            <a:ext cx="8301600" cy="720000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1746000"/>
            <a:ext cx="3949200" cy="302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501B-970B-4D5B-8A94-9A87DC4C88AA}" type="datetimeFigureOut">
              <a:rPr lang="nl-NL" smtClean="0"/>
              <a:pPr/>
              <a:t>22-6-2015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2" hasCustomPrompt="1"/>
          </p:nvPr>
        </p:nvSpPr>
        <p:spPr>
          <a:xfrm>
            <a:off x="4773600" y="1746249"/>
            <a:ext cx="3949200" cy="302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 err="1" smtClean="0"/>
              <a:t>Insert</a:t>
            </a:r>
            <a:r>
              <a:rPr lang="nl-NL" dirty="0" smtClean="0"/>
              <a:t> image </a:t>
            </a:r>
            <a:r>
              <a:rPr lang="nl-NL" dirty="0" err="1" smtClean="0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56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8"/>
            <a:ext cx="9143999" cy="5149736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401387" y="678180"/>
            <a:ext cx="41656" cy="2134859"/>
            <a:chOff x="401387" y="678180"/>
            <a:chExt cx="41656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 descr="timeline_pijl_wit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87" y="2660639"/>
              <a:ext cx="41656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29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295"/>
            <a:ext cx="9143999" cy="205989"/>
          </a:xfrm>
          <a:prstGeom prst="rect">
            <a:avLst/>
          </a:prstGeom>
        </p:spPr>
      </p:pic>
      <p:grpSp>
        <p:nvGrpSpPr>
          <p:cNvPr id="9" name="Groep 8"/>
          <p:cNvGrpSpPr/>
          <p:nvPr userDrawn="1"/>
        </p:nvGrpSpPr>
        <p:grpSpPr>
          <a:xfrm>
            <a:off x="401578" y="678180"/>
            <a:ext cx="41274" cy="2134859"/>
            <a:chOff x="401578" y="678180"/>
            <a:chExt cx="41274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78" y="2660639"/>
              <a:ext cx="41274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75536" y="1035050"/>
            <a:ext cx="8301764" cy="1920240"/>
          </a:xfrm>
        </p:spPr>
        <p:txBody>
          <a:bodyPr anchor="b" anchorCtr="0"/>
          <a:lstStyle>
            <a:lvl1pPr>
              <a:defRPr sz="6000" spc="0" baseline="0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63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 descr="timeline_pijl_wi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9" y="1344920"/>
            <a:ext cx="58382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395"/>
            <a:ext cx="9144000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75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6" y="1344920"/>
            <a:ext cx="57847" cy="213591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1651000"/>
            <a:ext cx="0" cy="172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212851"/>
            <a:ext cx="7065818" cy="1316038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4604400"/>
            <a:ext cx="9144000" cy="54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479395"/>
            <a:ext cx="9143993" cy="115869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4932001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49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nl-NL" sz="550" b="1">
                <a:latin typeface="Arial" pitchFamily="34" charset="0"/>
                <a:cs typeface="Arial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4867994"/>
            <a:ext cx="4148864" cy="16840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0A1B602-CD3E-AC41-8242-DD367490E7D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23136" y="898300"/>
            <a:ext cx="83016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3136" y="1746250"/>
            <a:ext cx="8301600" cy="308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"/>
          </p:nvPr>
        </p:nvSpPr>
        <p:spPr>
          <a:xfrm>
            <a:off x="7168896" y="4867200"/>
            <a:ext cx="1556004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lang="nl-NL" sz="550" b="1" smtClean="0">
                <a:latin typeface="Arial" pitchFamily="34" charset="0"/>
                <a:cs typeface="Arial" pitchFamily="34" charset="0"/>
              </a:defRPr>
            </a:lvl1pPr>
          </a:lstStyle>
          <a:p>
            <a:fld id="{15C9501B-970B-4D5B-8A94-9A87DC4C88AA}" type="datetimeFigureOut">
              <a:rPr lang="nl-NL" smtClean="0"/>
              <a:pPr/>
              <a:t>22-6-2015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656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2" r:id="rId4"/>
    <p:sldLayoutId id="2147483661" r:id="rId5"/>
    <p:sldLayoutId id="2147483658" r:id="rId6"/>
    <p:sldLayoutId id="2147483651" r:id="rId7"/>
    <p:sldLayoutId id="2147483653" r:id="rId8"/>
    <p:sldLayoutId id="2147483659" r:id="rId9"/>
    <p:sldLayoutId id="2147483662" r:id="rId10"/>
    <p:sldLayoutId id="2147483654" r:id="rId11"/>
    <p:sldLayoutId id="2147483655" r:id="rId12"/>
    <p:sldLayoutId id="2147483656" r:id="rId13"/>
    <p:sldLayoutId id="2147483660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300" b="0" kern="1200" cap="all" spc="0" baseline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5397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9842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4351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885950" indent="-1841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tnopresenter.nl/cs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55/" TargetMode="External"/><Relationship Id="rId2" Type="http://schemas.openxmlformats.org/officeDocument/2006/relationships/hyperlink" Target="http://vps17642.public.cloudvps.com:3003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nodejs.org" TargetMode="External"/><Relationship Id="rId7" Type="http://schemas.openxmlformats.org/officeDocument/2006/relationships/hyperlink" Target="https://github.com/TNOCS/csWeb" TargetMode="External"/><Relationship Id="rId2" Type="http://schemas.openxmlformats.org/officeDocument/2006/relationships/hyperlink" Target="https://github.com/TNOCS/csWeb/wiki/IDE-and-other-too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tevefenton.co.uk/Content/TypeScript-Succinctly/" TargetMode="External"/><Relationship Id="rId5" Type="http://schemas.openxmlformats.org/officeDocument/2006/relationships/hyperlink" Target="http://basarat.gitbooks.io/typescript/" TargetMode="External"/><Relationship Id="rId4" Type="http://schemas.openxmlformats.org/officeDocument/2006/relationships/hyperlink" Target="http://basarat.github.io/TypeScriptDeepDive/#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s.slack.com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waffle.io/tnocs/csweb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hyperlink" Target="https://www.bithound.io/github/TNOCS/csWeb/development" TargetMode="External"/><Relationship Id="rId4" Type="http://schemas.openxmlformats.org/officeDocument/2006/relationships/hyperlink" Target="https://travis-ci.org/TNOCS/csWe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github.com/TNOCS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2615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1059" y="562512"/>
            <a:ext cx="7065818" cy="13160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Common sense </a:t>
            </a:r>
            <a:r>
              <a:rPr lang="en-GB" dirty="0" smtClean="0"/>
              <a:t>web</a:t>
            </a:r>
            <a:br>
              <a:rPr lang="en-GB" dirty="0" smtClean="0"/>
            </a:br>
            <a:r>
              <a:rPr lang="en-GB" dirty="0" smtClean="0"/>
              <a:t>‘a map they could all understand’</a:t>
            </a:r>
            <a:endParaRPr lang="en-GB" dirty="0"/>
          </a:p>
        </p:txBody>
      </p:sp>
      <p:pic>
        <p:nvPicPr>
          <p:cNvPr id="1026" name="Picture 2" descr="https://candlewycke.files.wordpress.com/2010/05/bellmans-map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14" y="562512"/>
            <a:ext cx="2974782" cy="43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4619" y="2201822"/>
            <a:ext cx="4572000" cy="2677656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>
            <a:spAutoFit/>
          </a:bodyPr>
          <a:lstStyle/>
          <a:p>
            <a:r>
              <a:rPr lang="en-US" sz="1200" i="1" dirty="0"/>
              <a:t>He had bought a large map representing the sea,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Without the least vestige of land: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And the crew were much pleased when they found it to be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map they could all understand.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‘What’s the good of Mercator’s North Poles and Equators,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Tropics, Zones, and Meridian Lines?’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So the Bellman would cry: and the crew would reply,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‘They are merely conventional signs!’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‘Other maps are such shapes, with their islands and capes!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But we’ve got our brave Captain to thank’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(So the crew would protest) ‘that he’s bought us the best—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i="1" dirty="0"/>
              <a:t>A perfect and absolute blank!’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			[Lewis Carroll, ‘The hunting of the </a:t>
            </a:r>
            <a:r>
              <a:rPr lang="en-US" sz="1200" dirty="0" err="1" smtClean="0"/>
              <a:t>Snark</a:t>
            </a:r>
            <a:r>
              <a:rPr lang="en-US" sz="1200" dirty="0" smtClean="0"/>
              <a:t>’]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8343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Sense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99" y="1746000"/>
            <a:ext cx="4006523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Legends</a:t>
            </a:r>
          </a:p>
          <a:p>
            <a:r>
              <a:rPr lang="en-GB" dirty="0" smtClean="0"/>
              <a:t>Describe colour range and property</a:t>
            </a:r>
          </a:p>
          <a:p>
            <a:r>
              <a:rPr lang="en-GB" dirty="0" smtClean="0"/>
              <a:t>Select by default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600712" y="1746000"/>
            <a:ext cx="4028579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3D Rendering</a:t>
            </a:r>
            <a:endParaRPr lang="nl-NL" b="1" dirty="0" smtClean="0"/>
          </a:p>
          <a:p>
            <a:r>
              <a:rPr lang="en-US" dirty="0" smtClean="0"/>
              <a:t>Extends 2d view with 3d models</a:t>
            </a:r>
          </a:p>
          <a:p>
            <a:r>
              <a:rPr lang="en-US" dirty="0" smtClean="0"/>
              <a:t>New styling </a:t>
            </a:r>
            <a:r>
              <a:rPr lang="en-US" dirty="0" smtClean="0"/>
              <a:t>options</a:t>
            </a:r>
            <a:endParaRPr lang="en-US" dirty="0" smtClean="0"/>
          </a:p>
          <a:p>
            <a:endParaRPr lang="nl-NL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2" y="2957256"/>
            <a:ext cx="4009291" cy="21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00" y="3306261"/>
            <a:ext cx="1819275" cy="1714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24799" y="2957256"/>
            <a:ext cx="577524" cy="69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02323" y="2957256"/>
            <a:ext cx="3178052" cy="3490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4800" y="3653558"/>
            <a:ext cx="1936300" cy="1367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12" y="2948111"/>
            <a:ext cx="4038490" cy="213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7" t="5054" r="32732" b="8781"/>
          <a:stretch/>
        </p:blipFill>
        <p:spPr bwMode="auto">
          <a:xfrm>
            <a:off x="7373156" y="2739157"/>
            <a:ext cx="1532586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4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Coupling with Excel</a:t>
            </a:r>
          </a:p>
          <a:p>
            <a:r>
              <a:rPr lang="en-GB" dirty="0"/>
              <a:t>Select your data (properties) and describe them</a:t>
            </a:r>
          </a:p>
          <a:p>
            <a:r>
              <a:rPr lang="en-GB" dirty="0"/>
              <a:t>Describe your layer (title, group)</a:t>
            </a:r>
          </a:p>
          <a:p>
            <a:r>
              <a:rPr lang="en-GB" dirty="0"/>
              <a:t>Push: use existing geometry or lookup address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Other functionality</a:t>
            </a:r>
          </a:p>
          <a:p>
            <a:r>
              <a:rPr lang="nl-NL" dirty="0" err="1"/>
              <a:t>Localization</a:t>
            </a:r>
            <a:r>
              <a:rPr lang="nl-NL" dirty="0"/>
              <a:t> support (GUI </a:t>
            </a:r>
            <a:r>
              <a:rPr lang="nl-NL" dirty="0" err="1"/>
              <a:t>and</a:t>
            </a:r>
            <a:r>
              <a:rPr lang="nl-NL" dirty="0"/>
              <a:t> data)</a:t>
            </a:r>
          </a:p>
          <a:p>
            <a:r>
              <a:rPr lang="nl-NL" dirty="0"/>
              <a:t>Time </a:t>
            </a:r>
            <a:r>
              <a:rPr lang="nl-NL" dirty="0" err="1"/>
              <a:t>aware</a:t>
            </a:r>
            <a:endParaRPr lang="nl-NL" dirty="0"/>
          </a:p>
          <a:p>
            <a:r>
              <a:rPr lang="nl-NL" dirty="0" err="1"/>
              <a:t>Switching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projects</a:t>
            </a:r>
            <a:endParaRPr lang="nl-NL" dirty="0"/>
          </a:p>
          <a:p>
            <a:r>
              <a:rPr lang="nl-NL" dirty="0" smtClean="0"/>
              <a:t>Expert levels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5" y="3063785"/>
            <a:ext cx="3931215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3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Dashboard Challenge (June 2015)</a:t>
            </a:r>
          </a:p>
          <a:p>
            <a:r>
              <a:rPr lang="en-GB" dirty="0" smtClean="0"/>
              <a:t>Create a website for each Dutch city</a:t>
            </a:r>
          </a:p>
          <a:p>
            <a:r>
              <a:rPr lang="en-GB" dirty="0" smtClean="0"/>
              <a:t>Arrange open data thematically, e.g. Health, Public Transport, Safety, Energy…</a:t>
            </a:r>
          </a:p>
          <a:p>
            <a:r>
              <a:rPr lang="en-GB" dirty="0" smtClean="0"/>
              <a:t>Add (some) TNO model outputs, e.g.</a:t>
            </a:r>
          </a:p>
          <a:p>
            <a:pPr lvl="1"/>
            <a:r>
              <a:rPr lang="en-GB" dirty="0" smtClean="0"/>
              <a:t>Urban strategy layers (traffic, pollution)</a:t>
            </a:r>
          </a:p>
          <a:p>
            <a:pPr lvl="1"/>
            <a:r>
              <a:rPr lang="en-GB" dirty="0" smtClean="0"/>
              <a:t>Dashboards and KPIs</a:t>
            </a:r>
          </a:p>
          <a:p>
            <a:pPr lvl="1"/>
            <a:endParaRPr lang="en-GB" dirty="0"/>
          </a:p>
          <a:p>
            <a:r>
              <a:rPr lang="en-GB" b="1" dirty="0" smtClean="0"/>
              <a:t>Business model: </a:t>
            </a:r>
          </a:p>
          <a:p>
            <a:pPr lvl="1"/>
            <a:r>
              <a:rPr lang="en-GB" dirty="0" smtClean="0"/>
              <a:t>Upgrade cities who want more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Collaboration and real-time sharing</a:t>
            </a:r>
            <a:endParaRPr lang="en-GB" b="1" dirty="0"/>
          </a:p>
          <a:p>
            <a:r>
              <a:rPr lang="en-GB" dirty="0"/>
              <a:t>Share layers dynamically </a:t>
            </a:r>
            <a:r>
              <a:rPr lang="en-GB" dirty="0" smtClean="0"/>
              <a:t>with</a:t>
            </a:r>
          </a:p>
          <a:p>
            <a:pPr lvl="1"/>
            <a:r>
              <a:rPr lang="en-GB" dirty="0" smtClean="0">
                <a:hlinkClick r:id="rId2" action="ppaction://hlinkfile"/>
              </a:rPr>
              <a:t>Common sense desktop</a:t>
            </a:r>
            <a:endParaRPr lang="en-GB" dirty="0" smtClean="0"/>
          </a:p>
          <a:p>
            <a:pPr lvl="1"/>
            <a:r>
              <a:rPr lang="en-GB" dirty="0" smtClean="0"/>
              <a:t>Other web clients</a:t>
            </a:r>
          </a:p>
          <a:p>
            <a:r>
              <a:rPr lang="en-GB" dirty="0" smtClean="0"/>
              <a:t>Add more data sources</a:t>
            </a:r>
          </a:p>
          <a:p>
            <a:pPr lvl="1"/>
            <a:r>
              <a:rPr lang="en-GB" dirty="0" smtClean="0"/>
              <a:t>Static: e.g. shape, </a:t>
            </a:r>
            <a:r>
              <a:rPr lang="en-GB" dirty="0" err="1" smtClean="0"/>
              <a:t>netcdn</a:t>
            </a:r>
            <a:r>
              <a:rPr lang="en-GB" dirty="0" smtClean="0"/>
              <a:t> files</a:t>
            </a:r>
          </a:p>
          <a:p>
            <a:pPr lvl="1"/>
            <a:r>
              <a:rPr lang="en-GB" dirty="0" smtClean="0"/>
              <a:t>Dynamic: e.g. flight or blue force tracking</a:t>
            </a:r>
          </a:p>
          <a:p>
            <a:r>
              <a:rPr lang="en-GB" dirty="0" smtClean="0"/>
              <a:t>Edit layers: add new features, store them</a:t>
            </a:r>
          </a:p>
          <a:p>
            <a:r>
              <a:rPr lang="en-GB" dirty="0" smtClean="0"/>
              <a:t>Better support for tablets and smartphones</a:t>
            </a:r>
          </a:p>
          <a:p>
            <a:r>
              <a:rPr lang="en-GB" dirty="0" smtClean="0"/>
              <a:t>Add models to layers and features, e.g. perform risk analysis or calculate line-of-sight</a:t>
            </a:r>
          </a:p>
          <a:p>
            <a:r>
              <a:rPr lang="en-GB" dirty="0" smtClean="0"/>
              <a:t>Data warehouse: store, publish and transform your data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3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csMap</a:t>
            </a:r>
            <a:endParaRPr lang="en-GB" dirty="0" smtClean="0"/>
          </a:p>
          <a:p>
            <a:r>
              <a:rPr lang="en-GB" dirty="0" err="1" smtClean="0"/>
              <a:t>Wijkdashboard</a:t>
            </a:r>
            <a:endParaRPr lang="en-GB" dirty="0" smtClean="0"/>
          </a:p>
          <a:p>
            <a:r>
              <a:rPr lang="en-GB" dirty="0" smtClean="0">
                <a:hlinkClick r:id="rId2"/>
              </a:rPr>
              <a:t>Dashboard Eindhoven</a:t>
            </a:r>
            <a:endParaRPr lang="en-GB" dirty="0" smtClean="0"/>
          </a:p>
          <a:p>
            <a:r>
              <a:rPr lang="en-GB" dirty="0" err="1" smtClean="0">
                <a:hlinkClick r:id="rId3"/>
              </a:rPr>
              <a:t>MilitarySpace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4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4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Solution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smtClean="0"/>
              <a:t>Is </a:t>
            </a:r>
            <a:r>
              <a:rPr lang="nl-NL" dirty="0" err="1" smtClean="0"/>
              <a:t>mainly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managing multiple </a:t>
            </a:r>
            <a:r>
              <a:rPr lang="nl-NL" dirty="0" err="1" smtClean="0"/>
              <a:t>themes</a:t>
            </a:r>
            <a:r>
              <a:rPr lang="nl-NL" dirty="0" smtClean="0"/>
              <a:t>, i.e.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theme</a:t>
            </a:r>
            <a:r>
              <a:rPr lang="nl-NL" dirty="0" smtClean="0"/>
              <a:t> in the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have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set of </a:t>
            </a:r>
            <a:r>
              <a:rPr lang="nl-NL" dirty="0" err="1" smtClean="0"/>
              <a:t>maps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easily</a:t>
            </a:r>
            <a:r>
              <a:rPr lang="nl-NL" dirty="0" smtClean="0"/>
              <a:t> switch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 (</a:t>
            </a:r>
            <a:r>
              <a:rPr lang="nl-NL" dirty="0" err="1" smtClean="0"/>
              <a:t>deprecated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(map pan limit)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r>
              <a:rPr lang="nl-NL" dirty="0" smtClean="0"/>
              <a:t> (</a:t>
            </a:r>
            <a:r>
              <a:rPr lang="nl-NL" dirty="0" err="1" smtClean="0"/>
              <a:t>initial</a:t>
            </a:r>
            <a:r>
              <a:rPr lang="nl-NL" dirty="0" smtClean="0"/>
              <a:t> view)</a:t>
            </a:r>
          </a:p>
          <a:p>
            <a:pPr lvl="1"/>
            <a:r>
              <a:rPr lang="nl-NL" dirty="0" err="1" smtClean="0"/>
              <a:t>southWest</a:t>
            </a:r>
            <a:r>
              <a:rPr lang="nl-NL" dirty="0" smtClean="0"/>
              <a:t>, </a:t>
            </a:r>
            <a:r>
              <a:rPr lang="nl-NL" dirty="0" err="1" smtClean="0"/>
              <a:t>northEast</a:t>
            </a:r>
            <a:endParaRPr lang="nl-NL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baselayers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title</a:t>
            </a:r>
            <a:r>
              <a:rPr lang="nl-NL" dirty="0"/>
              <a:t>, (</a:t>
            </a:r>
            <a:r>
              <a:rPr lang="nl-NL" dirty="0" err="1"/>
              <a:t>subtitle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url</a:t>
            </a:r>
            <a:endParaRPr lang="nl-NL" dirty="0"/>
          </a:p>
          <a:p>
            <a:pPr lvl="1"/>
            <a:r>
              <a:rPr lang="nl-NL" dirty="0" err="1"/>
              <a:t>isDefault</a:t>
            </a:r>
            <a:endParaRPr lang="nl-NL" dirty="0"/>
          </a:p>
          <a:p>
            <a:pPr lvl="1"/>
            <a:r>
              <a:rPr lang="nl-NL" dirty="0" err="1"/>
              <a:t>minZoom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maxZoom</a:t>
            </a:r>
            <a:r>
              <a:rPr lang="nl-NL" dirty="0"/>
              <a:t> level</a:t>
            </a:r>
          </a:p>
          <a:p>
            <a:pPr lvl="1"/>
            <a:r>
              <a:rPr lang="nl-NL" dirty="0" err="1"/>
              <a:t>subdomains</a:t>
            </a:r>
            <a:endParaRPr lang="nl-NL" dirty="0"/>
          </a:p>
          <a:p>
            <a:pPr lvl="1"/>
            <a:r>
              <a:rPr lang="nl-NL" dirty="0" err="1"/>
              <a:t>attribution</a:t>
            </a:r>
            <a:endParaRPr lang="nl-NL" dirty="0"/>
          </a:p>
          <a:p>
            <a:pPr lvl="1"/>
            <a:r>
              <a:rPr lang="nl-NL" dirty="0"/>
              <a:t>preview (image </a:t>
            </a:r>
            <a:r>
              <a:rPr lang="nl-NL" dirty="0" err="1"/>
              <a:t>url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 smtClean="0"/>
              <a:t>Projects</a:t>
            </a:r>
            <a:r>
              <a:rPr lang="nl-NL" dirty="0" smtClean="0"/>
              <a:t> (1+)</a:t>
            </a:r>
          </a:p>
          <a:p>
            <a:pPr lvl="1"/>
            <a:r>
              <a:rPr lang="nl-NL" dirty="0" err="1" smtClean="0"/>
              <a:t>title</a:t>
            </a:r>
            <a:endParaRPr lang="nl-NL" dirty="0" smtClean="0"/>
          </a:p>
          <a:p>
            <a:pPr lvl="1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project.json</a:t>
            </a:r>
            <a:r>
              <a:rPr lang="nl-NL" dirty="0" smtClean="0"/>
              <a:t> file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00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Solution, Project &amp; 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Project (</a:t>
            </a:r>
            <a:r>
              <a:rPr lang="nl-NL" b="1" dirty="0" err="1" smtClean="0"/>
              <a:t>projects.json</a:t>
            </a:r>
            <a:r>
              <a:rPr lang="nl-NL" b="1" dirty="0" smtClean="0"/>
              <a:t>)</a:t>
            </a:r>
          </a:p>
          <a:p>
            <a:pPr marL="0" indent="0">
              <a:buNone/>
            </a:pPr>
            <a:r>
              <a:rPr lang="nl-NL" dirty="0" err="1" smtClean="0"/>
              <a:t>Groups</a:t>
            </a:r>
            <a:r>
              <a:rPr lang="nl-NL" dirty="0" smtClean="0"/>
              <a:t> </a:t>
            </a:r>
            <a:r>
              <a:rPr lang="nl-NL" dirty="0" err="1" smtClean="0"/>
              <a:t>strongly</a:t>
            </a:r>
            <a:r>
              <a:rPr lang="nl-NL" dirty="0" smtClean="0"/>
              <a:t>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basemaps</a:t>
            </a:r>
            <a:r>
              <a:rPr lang="nl-NL" dirty="0" smtClean="0"/>
              <a:t>, </a:t>
            </a:r>
            <a:r>
              <a:rPr lang="nl-NL" dirty="0" err="1" smtClean="0"/>
              <a:t>group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, as well as feature </a:t>
            </a:r>
            <a:r>
              <a:rPr lang="nl-NL" dirty="0" err="1" smtClean="0"/>
              <a:t>and</a:t>
            </a:r>
            <a:r>
              <a:rPr lang="nl-NL" dirty="0" smtClean="0"/>
              <a:t> property types. Is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specifying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user privileges.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Properties</a:t>
            </a:r>
            <a:endParaRPr lang="nl-NL" dirty="0" smtClean="0"/>
          </a:p>
          <a:p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url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logo (</a:t>
            </a:r>
            <a:r>
              <a:rPr lang="nl-NL" dirty="0" err="1" smtClean="0"/>
              <a:t>img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maxBounds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viewBounds</a:t>
            </a:r>
            <a:endParaRPr lang="nl-NL" dirty="0" smtClean="0"/>
          </a:p>
          <a:p>
            <a:r>
              <a:rPr lang="nl-NL" dirty="0" err="1" smtClean="0"/>
              <a:t>baselayers</a:t>
            </a:r>
            <a:endParaRPr lang="nl-NL" dirty="0" smtClean="0"/>
          </a:p>
          <a:p>
            <a:r>
              <a:rPr lang="nl-NL" dirty="0" err="1" smtClean="0"/>
              <a:t>connected</a:t>
            </a:r>
            <a:r>
              <a:rPr lang="nl-NL" dirty="0" smtClean="0"/>
              <a:t> (</a:t>
            </a:r>
            <a:r>
              <a:rPr lang="nl-NL" dirty="0" err="1" smtClean="0"/>
              <a:t>bool</a:t>
            </a:r>
            <a:r>
              <a:rPr lang="nl-NL" dirty="0" smtClean="0"/>
              <a:t>)</a:t>
            </a:r>
          </a:p>
          <a:p>
            <a:r>
              <a:rPr lang="nl-NL" dirty="0" err="1"/>
              <a:t>expertMode</a:t>
            </a:r>
            <a:r>
              <a:rPr lang="nl-NL" dirty="0"/>
              <a:t> (1, 2, 3 = beginner… expert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featureTypes</a:t>
            </a:r>
            <a:r>
              <a:rPr lang="nl-NL" dirty="0" smtClean="0"/>
              <a:t>, </a:t>
            </a:r>
            <a:r>
              <a:rPr lang="nl-NL" dirty="0" err="1" smtClean="0"/>
              <a:t>propertyTypeData</a:t>
            </a:r>
            <a:r>
              <a:rPr lang="nl-NL" dirty="0" smtClean="0"/>
              <a:t> (next)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err="1"/>
              <a:t>userPrivileges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mca|heatmap</a:t>
            </a:r>
            <a:r>
              <a:rPr lang="nl-NL" dirty="0" smtClean="0"/>
              <a:t> </a:t>
            </a:r>
            <a:r>
              <a:rPr lang="nl-NL" dirty="0" err="1" smtClean="0"/>
              <a:t>expertMode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timeline</a:t>
            </a:r>
            <a:endParaRPr lang="nl-NL" dirty="0" smtClean="0"/>
          </a:p>
          <a:p>
            <a:pPr lvl="1"/>
            <a:r>
              <a:rPr lang="nl-NL" dirty="0" smtClean="0"/>
              <a:t>Start, end (±</a:t>
            </a:r>
            <a:r>
              <a:rPr lang="nl-NL" dirty="0" err="1" smtClean="0"/>
              <a:t>msec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1/1/1970)</a:t>
            </a:r>
          </a:p>
          <a:p>
            <a:pPr lvl="1"/>
            <a:r>
              <a:rPr lang="nl-NL" dirty="0" smtClean="0"/>
              <a:t>range</a:t>
            </a:r>
            <a:r>
              <a:rPr lang="nl-NL" dirty="0"/>
              <a:t>, </a:t>
            </a:r>
            <a:r>
              <a:rPr lang="nl-NL" dirty="0" err="1"/>
              <a:t>zoomLevelName</a:t>
            </a:r>
            <a:r>
              <a:rPr lang="nl-NL" dirty="0"/>
              <a:t>, </a:t>
            </a:r>
            <a:r>
              <a:rPr lang="nl-NL" dirty="0" err="1"/>
              <a:t>isLive</a:t>
            </a:r>
            <a:r>
              <a:rPr lang="nl-NL" dirty="0"/>
              <a:t>)</a:t>
            </a:r>
          </a:p>
          <a:p>
            <a:r>
              <a:rPr lang="nl-NL" dirty="0" err="1" smtClean="0"/>
              <a:t>groups</a:t>
            </a:r>
            <a:r>
              <a:rPr lang="nl-NL" dirty="0" smtClean="0"/>
              <a:t> (of map </a:t>
            </a:r>
            <a:r>
              <a:rPr lang="nl-NL" dirty="0" err="1" smtClean="0"/>
              <a:t>layers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title</a:t>
            </a:r>
            <a:r>
              <a:rPr lang="nl-NL" dirty="0" smtClean="0"/>
              <a:t>, </a:t>
            </a:r>
            <a:r>
              <a:rPr lang="nl-NL" dirty="0" err="1" smtClean="0"/>
              <a:t>description</a:t>
            </a:r>
            <a:endParaRPr lang="nl-NL" dirty="0" smtClean="0"/>
          </a:p>
          <a:p>
            <a:pPr lvl="1"/>
            <a:r>
              <a:rPr lang="nl-NL" dirty="0" smtClean="0"/>
              <a:t>clustering 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clusterLevel</a:t>
            </a:r>
            <a:endParaRPr lang="nl-NL" dirty="0" smtClean="0"/>
          </a:p>
          <a:p>
            <a:pPr lvl="1"/>
            <a:r>
              <a:rPr lang="nl-NL" dirty="0" err="1" smtClean="0"/>
              <a:t>layers</a:t>
            </a:r>
            <a:endParaRPr lang="nl-NL" dirty="0" smtClean="0"/>
          </a:p>
          <a:p>
            <a:pPr lvl="2"/>
            <a:r>
              <a:rPr lang="nl-NL" dirty="0" err="1" smtClean="0"/>
              <a:t>id</a:t>
            </a:r>
            <a:r>
              <a:rPr lang="nl-NL" dirty="0" smtClean="0"/>
              <a:t> (</a:t>
            </a:r>
            <a:r>
              <a:rPr lang="nl-NL" dirty="0" err="1" smtClean="0"/>
              <a:t>title</a:t>
            </a:r>
            <a:r>
              <a:rPr lang="nl-NL" dirty="0" smtClean="0"/>
              <a:t>), </a:t>
            </a:r>
            <a:r>
              <a:rPr lang="nl-NL" dirty="0" err="1" smtClean="0"/>
              <a:t>reference</a:t>
            </a:r>
            <a:r>
              <a:rPr lang="nl-NL" dirty="0" smtClean="0"/>
              <a:t> (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pPr lvl="2"/>
            <a:r>
              <a:rPr lang="nl-NL" dirty="0" smtClean="0"/>
              <a:t>type (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wms</a:t>
            </a:r>
            <a:r>
              <a:rPr lang="nl-NL" dirty="0" smtClean="0"/>
              <a:t>, </a:t>
            </a:r>
            <a:r>
              <a:rPr lang="nl-NL" dirty="0" err="1" smtClean="0"/>
              <a:t>dynamicgeojson</a:t>
            </a:r>
            <a:r>
              <a:rPr lang="nl-NL" dirty="0" smtClean="0"/>
              <a:t>)</a:t>
            </a:r>
            <a:endParaRPr lang="nl-NL" dirty="0"/>
          </a:p>
          <a:p>
            <a:pPr lvl="2"/>
            <a:r>
              <a:rPr lang="nl-NL" dirty="0" smtClean="0"/>
              <a:t>url: links </a:t>
            </a:r>
            <a:r>
              <a:rPr lang="nl-NL" dirty="0" err="1" smtClean="0"/>
              <a:t>to</a:t>
            </a:r>
            <a:r>
              <a:rPr lang="nl-NL" dirty="0" smtClean="0"/>
              <a:t> data source</a:t>
            </a:r>
          </a:p>
          <a:p>
            <a:pPr lvl="2"/>
            <a:r>
              <a:rPr lang="nl-NL" dirty="0" err="1" smtClean="0"/>
              <a:t>enabled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bool</a:t>
            </a:r>
            <a:r>
              <a:rPr lang="nl-NL" dirty="0" smtClean="0"/>
              <a:t>), </a:t>
            </a:r>
            <a:r>
              <a:rPr lang="nl-NL" dirty="0" err="1" smtClean="0"/>
              <a:t>opacity</a:t>
            </a:r>
            <a:r>
              <a:rPr lang="nl-NL" dirty="0" smtClean="0"/>
              <a:t> (0…100)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7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</a:t>
            </a:r>
            <a:r>
              <a:rPr lang="en-US" dirty="0"/>
              <a:t>the visual representation of a (point or area) feature on the map. </a:t>
            </a:r>
            <a:endParaRPr lang="en-US" dirty="0" smtClean="0"/>
          </a:p>
          <a:p>
            <a:r>
              <a:rPr lang="en-US" dirty="0" smtClean="0"/>
              <a:t>Specified in </a:t>
            </a:r>
            <a:r>
              <a:rPr lang="en-US" dirty="0" err="1" smtClean="0"/>
              <a:t>project.json</a:t>
            </a:r>
            <a:r>
              <a:rPr lang="en-US" dirty="0" smtClean="0"/>
              <a:t> (so a feature type can be reused across map layers) or </a:t>
            </a:r>
            <a:r>
              <a:rPr lang="en-US" dirty="0" err="1" smtClean="0"/>
              <a:t>geo|topo-json</a:t>
            </a:r>
            <a:endParaRPr lang="en-US" dirty="0" smtClean="0"/>
          </a:p>
          <a:p>
            <a:r>
              <a:rPr lang="en-US" dirty="0" smtClean="0"/>
              <a:t>Can contain </a:t>
            </a:r>
            <a:r>
              <a:rPr lang="en-US" dirty="0" err="1" smtClean="0"/>
              <a:t>propertyTypeData</a:t>
            </a:r>
            <a:r>
              <a:rPr lang="en-US" dirty="0" smtClean="0"/>
              <a:t> [array] or </a:t>
            </a:r>
            <a:r>
              <a:rPr lang="en-US" dirty="0" err="1" smtClean="0"/>
              <a:t>propertyTypeKeys</a:t>
            </a:r>
            <a:r>
              <a:rPr lang="en-US" dirty="0" smtClean="0"/>
              <a:t> (references project </a:t>
            </a:r>
            <a:r>
              <a:rPr lang="en-US" dirty="0" err="1" smtClean="0"/>
              <a:t>propertyTypeData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Is a dictionary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FeatureTypeName</a:t>
            </a:r>
            <a:r>
              <a:rPr lang="en-US" dirty="0" smtClean="0"/>
              <a:t>]: </a:t>
            </a:r>
            <a:r>
              <a:rPr lang="en-US" dirty="0" err="1" smtClean="0"/>
              <a:t>FeatureType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nl-NL" dirty="0" smtClean="0"/>
              <a:t>name</a:t>
            </a:r>
          </a:p>
          <a:p>
            <a:r>
              <a:rPr lang="nl-NL" dirty="0" err="1" smtClean="0"/>
              <a:t>style</a:t>
            </a:r>
            <a:endParaRPr lang="nl-NL" dirty="0" smtClean="0"/>
          </a:p>
          <a:p>
            <a:pPr lvl="1"/>
            <a:r>
              <a:rPr lang="nl-NL" dirty="0" err="1" smtClean="0"/>
              <a:t>fillColor</a:t>
            </a:r>
            <a:r>
              <a:rPr lang="nl-NL" dirty="0" smtClean="0"/>
              <a:t>, </a:t>
            </a:r>
            <a:r>
              <a:rPr lang="nl-NL" dirty="0" err="1" smtClean="0"/>
              <a:t>strokeColor</a:t>
            </a:r>
            <a:r>
              <a:rPr lang="nl-NL" dirty="0" smtClean="0"/>
              <a:t> (e.g. #ffffff00 or name)</a:t>
            </a:r>
          </a:p>
          <a:p>
            <a:pPr lvl="1"/>
            <a:r>
              <a:rPr lang="nl-NL" dirty="0" err="1" smtClean="0"/>
              <a:t>strokeWidth</a:t>
            </a:r>
            <a:endParaRPr lang="nl-NL" dirty="0" smtClean="0"/>
          </a:p>
          <a:p>
            <a:pPr lvl="1"/>
            <a:r>
              <a:rPr lang="nl-NL" dirty="0" err="1" smtClean="0"/>
              <a:t>innerTextProperty</a:t>
            </a:r>
            <a:r>
              <a:rPr lang="nl-NL" dirty="0" smtClean="0"/>
              <a:t>, </a:t>
            </a:r>
            <a:r>
              <a:rPr lang="nl-NL" dirty="0" err="1" smtClean="0"/>
              <a:t>innerTextSize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drawingMode</a:t>
            </a:r>
            <a:r>
              <a:rPr lang="nl-NL" dirty="0" smtClean="0"/>
              <a:t> (point)</a:t>
            </a:r>
          </a:p>
          <a:p>
            <a:pPr lvl="1"/>
            <a:r>
              <a:rPr lang="nl-NL" dirty="0" err="1" smtClean="0"/>
              <a:t>rotate</a:t>
            </a:r>
            <a:r>
              <a:rPr lang="nl-NL" dirty="0" smtClean="0"/>
              <a:t>, </a:t>
            </a:r>
            <a:r>
              <a:rPr lang="nl-NL" dirty="0" err="1" smtClean="0"/>
              <a:t>rotateProperty</a:t>
            </a:r>
            <a:endParaRPr lang="nl-NL" dirty="0" smtClean="0"/>
          </a:p>
          <a:p>
            <a:pPr lvl="1"/>
            <a:r>
              <a:rPr lang="nl-NL" dirty="0" err="1" smtClean="0"/>
              <a:t>iconWidth</a:t>
            </a:r>
            <a:r>
              <a:rPr lang="nl-NL" dirty="0" smtClean="0"/>
              <a:t>, </a:t>
            </a:r>
            <a:r>
              <a:rPr lang="nl-NL" dirty="0" err="1" smtClean="0"/>
              <a:t>iconHeight</a:t>
            </a:r>
            <a:endParaRPr lang="nl-NL" dirty="0" smtClean="0"/>
          </a:p>
          <a:p>
            <a:pPr lvl="1"/>
            <a:r>
              <a:rPr lang="nl-NL" dirty="0" err="1" smtClean="0"/>
              <a:t>iconUri</a:t>
            </a:r>
            <a:endParaRPr lang="nl-NL" dirty="0"/>
          </a:p>
          <a:p>
            <a:pPr lvl="2"/>
            <a:r>
              <a:rPr lang="nl-NL" dirty="0" err="1" smtClean="0"/>
              <a:t>Plain</a:t>
            </a:r>
            <a:r>
              <a:rPr lang="nl-NL" dirty="0" smtClean="0"/>
              <a:t> </a:t>
            </a:r>
            <a:r>
              <a:rPr lang="nl-NL" dirty="0" err="1" smtClean="0"/>
              <a:t>vanilla</a:t>
            </a:r>
            <a:r>
              <a:rPr lang="nl-NL" dirty="0" smtClean="0"/>
              <a:t> image </a:t>
            </a:r>
            <a:r>
              <a:rPr lang="nl-NL" dirty="0" err="1" smtClean="0"/>
              <a:t>url</a:t>
            </a:r>
            <a:endParaRPr lang="nl-NL" dirty="0" smtClean="0"/>
          </a:p>
          <a:p>
            <a:pPr lvl="2"/>
            <a:r>
              <a:rPr lang="nl-NL" dirty="0" smtClean="0"/>
              <a:t>Or </a:t>
            </a:r>
            <a:r>
              <a:rPr lang="nl-NL" dirty="0" err="1" smtClean="0"/>
              <a:t>with</a:t>
            </a:r>
            <a:r>
              <a:rPr lang="nl-NL" dirty="0" smtClean="0"/>
              <a:t> property </a:t>
            </a:r>
            <a:r>
              <a:rPr lang="nl-NL" dirty="0" err="1" smtClean="0"/>
              <a:t>reference</a:t>
            </a:r>
            <a:r>
              <a:rPr lang="nl-NL" dirty="0" smtClean="0"/>
              <a:t>, e.g. </a:t>
            </a:r>
            <a:r>
              <a:rPr lang="nl-NL" dirty="0" err="1" smtClean="0"/>
              <a:t>img</a:t>
            </a:r>
            <a:r>
              <a:rPr lang="nl-NL" dirty="0" smtClean="0"/>
              <a:t>/EnergyLevel_{energyLevel}.png</a:t>
            </a:r>
          </a:p>
          <a:p>
            <a:pPr lvl="1"/>
            <a:r>
              <a:rPr lang="nl-NL" dirty="0"/>
              <a:t>s</a:t>
            </a:r>
            <a:r>
              <a:rPr lang="nl-NL" dirty="0" smtClean="0"/>
              <a:t>ensors &amp; </a:t>
            </a:r>
            <a:r>
              <a:rPr lang="nl-NL" dirty="0" err="1" smtClean="0"/>
              <a:t>timestamps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36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Types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PropertyTypes</a:t>
            </a:r>
            <a:r>
              <a:rPr lang="en-US" dirty="0"/>
              <a:t> describe how a </a:t>
            </a:r>
            <a:r>
              <a:rPr lang="en-US" dirty="0" err="1"/>
              <a:t>geojson</a:t>
            </a:r>
            <a:r>
              <a:rPr lang="en-US" dirty="0"/>
              <a:t> property should be displayed to the user.</a:t>
            </a:r>
          </a:p>
          <a:p>
            <a:r>
              <a:rPr lang="en-US" dirty="0" smtClean="0"/>
              <a:t>label</a:t>
            </a:r>
          </a:p>
          <a:p>
            <a:r>
              <a:rPr lang="en-US" dirty="0" smtClean="0"/>
              <a:t>title, description</a:t>
            </a:r>
          </a:p>
          <a:p>
            <a:r>
              <a:rPr lang="en-US" dirty="0" smtClean="0"/>
              <a:t>type</a:t>
            </a:r>
          </a:p>
          <a:p>
            <a:r>
              <a:rPr lang="en-US" dirty="0" smtClean="0"/>
              <a:t>section</a:t>
            </a:r>
          </a:p>
          <a:p>
            <a:r>
              <a:rPr lang="en-US" dirty="0" err="1" smtClean="0"/>
              <a:t>stringFormat</a:t>
            </a:r>
            <a:endParaRPr lang="en-US" dirty="0" smtClean="0"/>
          </a:p>
          <a:p>
            <a:r>
              <a:rPr lang="en-US" dirty="0" err="1" smtClean="0"/>
              <a:t>visibleInCallout</a:t>
            </a:r>
            <a:endParaRPr lang="en-US" dirty="0" smtClean="0"/>
          </a:p>
          <a:p>
            <a:r>
              <a:rPr lang="en-US" dirty="0" err="1" smtClean="0"/>
              <a:t>isSearchable</a:t>
            </a:r>
            <a:endParaRPr lang="en-US" dirty="0" smtClean="0"/>
          </a:p>
          <a:p>
            <a:r>
              <a:rPr lang="en-US" dirty="0" err="1" smtClean="0"/>
              <a:t>minValue</a:t>
            </a:r>
            <a:r>
              <a:rPr lang="en-US" dirty="0" smtClean="0"/>
              <a:t>, </a:t>
            </a:r>
            <a:r>
              <a:rPr lang="en-US" dirty="0" err="1" smtClean="0"/>
              <a:t>maxValue</a:t>
            </a:r>
            <a:endParaRPr lang="en-US" dirty="0" smtClean="0"/>
          </a:p>
          <a:p>
            <a:r>
              <a:rPr lang="en-US" dirty="0" err="1" smtClean="0"/>
              <a:t>defaultValue</a:t>
            </a:r>
            <a:endParaRPr lang="en-US" dirty="0" smtClean="0"/>
          </a:p>
          <a:p>
            <a:r>
              <a:rPr lang="en-US" dirty="0" smtClean="0"/>
              <a:t>options, languages</a:t>
            </a:r>
            <a:r>
              <a:rPr lang="en-US" smtClean="0"/>
              <a:t>, legend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1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Localisation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multiple </a:t>
            </a:r>
            <a:r>
              <a:rPr lang="nl-NL" dirty="0" err="1" smtClean="0"/>
              <a:t>languages</a:t>
            </a:r>
            <a:r>
              <a:rPr lang="nl-NL" dirty="0" smtClean="0"/>
              <a:t> is built in:</a:t>
            </a:r>
          </a:p>
          <a:p>
            <a:r>
              <a:rPr lang="nl-NL" dirty="0" smtClean="0"/>
              <a:t>GUI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translation</a:t>
            </a:r>
            <a:r>
              <a:rPr lang="nl-NL" dirty="0" smtClean="0"/>
              <a:t> files (English </a:t>
            </a:r>
            <a:r>
              <a:rPr lang="nl-NL" dirty="0" err="1" smtClean="0"/>
              <a:t>and</a:t>
            </a:r>
            <a:r>
              <a:rPr lang="nl-NL" dirty="0" smtClean="0"/>
              <a:t> Dutch)</a:t>
            </a:r>
          </a:p>
          <a:p>
            <a:endParaRPr lang="nl-NL" dirty="0" smtClean="0"/>
          </a:p>
          <a:p>
            <a:r>
              <a:rPr lang="nl-NL" dirty="0" smtClean="0"/>
              <a:t>Data</a:t>
            </a:r>
            <a:br>
              <a:rPr lang="nl-NL" dirty="0" smtClean="0"/>
            </a:br>
            <a:r>
              <a:rPr lang="nl-NL" dirty="0" err="1" smtClean="0"/>
              <a:t>key-based</a:t>
            </a:r>
            <a:r>
              <a:rPr lang="nl-NL" dirty="0" smtClean="0"/>
              <a:t> </a:t>
            </a:r>
            <a:r>
              <a:rPr lang="nl-NL" dirty="0" err="1" smtClean="0"/>
              <a:t>languages</a:t>
            </a:r>
            <a:r>
              <a:rPr lang="nl-NL" dirty="0" smtClean="0"/>
              <a:t> (</a:t>
            </a:r>
            <a:r>
              <a:rPr lang="nl-NL" dirty="0" err="1" smtClean="0"/>
              <a:t>dictionary</a:t>
            </a:r>
            <a:r>
              <a:rPr lang="nl-NL" dirty="0" smtClean="0"/>
              <a:t>) </a:t>
            </a:r>
            <a:r>
              <a:rPr lang="nl-NL" dirty="0" err="1" smtClean="0"/>
              <a:t>objects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(</a:t>
            </a:r>
            <a:r>
              <a:rPr lang="nl-NL" dirty="0" err="1" smtClean="0"/>
              <a:t>group</a:t>
            </a:r>
            <a:r>
              <a:rPr lang="nl-NL" dirty="0" smtClean="0"/>
              <a:t>) </a:t>
            </a:r>
            <a:r>
              <a:rPr lang="nl-NL" dirty="0" err="1" smtClean="0"/>
              <a:t>layers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property types.</a:t>
            </a:r>
          </a:p>
          <a:p>
            <a:endParaRPr lang="nl-NL" dirty="0"/>
          </a:p>
          <a:p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 err="1"/>
              <a:t>key</a:t>
            </a:r>
            <a:r>
              <a:rPr lang="nl-NL" dirty="0"/>
              <a:t>: </a:t>
            </a:r>
            <a:r>
              <a:rPr lang="nl-NL" dirty="0" err="1"/>
              <a:t>language</a:t>
            </a:r>
            <a:r>
              <a:rPr lang="nl-NL" dirty="0"/>
              <a:t> (e.g. ‘en’ or ‘nl’)</a:t>
            </a:r>
          </a:p>
          <a:p>
            <a:pPr lvl="2"/>
            <a:r>
              <a:rPr lang="nl-NL" dirty="0" err="1" smtClean="0"/>
              <a:t>title</a:t>
            </a:r>
            <a:r>
              <a:rPr lang="nl-NL" dirty="0" smtClean="0"/>
              <a:t> (e.g. of </a:t>
            </a:r>
            <a:r>
              <a:rPr lang="nl-NL" dirty="0" err="1" smtClean="0"/>
              <a:t>layer</a:t>
            </a:r>
            <a:r>
              <a:rPr lang="nl-NL" dirty="0" smtClean="0"/>
              <a:t>), name (e.g. of feature), </a:t>
            </a:r>
            <a:r>
              <a:rPr lang="nl-NL" dirty="0" err="1" smtClean="0"/>
              <a:t>description</a:t>
            </a:r>
            <a:r>
              <a:rPr lang="nl-NL" dirty="0" smtClean="0"/>
              <a:t>, </a:t>
            </a:r>
            <a:r>
              <a:rPr lang="nl-NL" dirty="0" err="1" smtClean="0"/>
              <a:t>section</a:t>
            </a:r>
            <a:r>
              <a:rPr lang="nl-NL" dirty="0" smtClean="0"/>
              <a:t>,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"nl":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"Ziekenhuizen",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"De locaties van de Nederlandse ziekenhuizen."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"en": {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"These are the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of the Dutch </a:t>
            </a:r>
            <a:r>
              <a:rPr lang="nl-NL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hospitals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9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9:30 – 10:00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err="1" smtClean="0"/>
              <a:t>Kennismaking</a:t>
            </a:r>
            <a:r>
              <a:rPr lang="en-US" b="1" dirty="0" smtClean="0"/>
              <a:t> &amp; </a:t>
            </a:r>
            <a:r>
              <a:rPr lang="en-US" b="1" dirty="0" err="1" smtClean="0"/>
              <a:t>Doel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10:00 – 10:30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Common Sense </a:t>
            </a:r>
            <a:r>
              <a:rPr lang="nl-NL" b="1" dirty="0" err="1" smtClean="0"/>
              <a:t>Overview</a:t>
            </a:r>
            <a:endParaRPr lang="nl-NL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10:30 – 11:15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b="1" dirty="0" smtClean="0"/>
              <a:t>Projects &amp; Layers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11:15 – 12:00</a:t>
            </a:r>
            <a:r>
              <a:rPr lang="en-US" b="1" dirty="0">
                <a:solidFill>
                  <a:srgbClr val="0070C0"/>
                </a:solidFill>
              </a:rPr>
              <a:t/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 smtClean="0"/>
              <a:t>Getting Started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45815" y="1746000"/>
            <a:ext cx="3949200" cy="30212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13:00 -  14:00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Diving Deeper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14:00 –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nl-NL" b="1" dirty="0" smtClean="0"/>
              <a:t>Hands on, Community, etc.</a:t>
            </a:r>
          </a:p>
        </p:txBody>
      </p:sp>
    </p:spTree>
    <p:extLst>
      <p:ext uri="{BB962C8B-B14F-4D97-AF65-F5344CB8AC3E}">
        <p14:creationId xmlns:p14="http://schemas.microsoft.com/office/powerpoint/2010/main" val="3807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Read the manual</a:t>
            </a:r>
            <a:endParaRPr lang="en-US" dirty="0" smtClean="0"/>
          </a:p>
          <a:p>
            <a:r>
              <a:rPr lang="en-US" dirty="0" smtClean="0">
                <a:hlinkClick r:id="rId3" action="ppaction://hlinkfile"/>
              </a:rPr>
              <a:t>Node.js</a:t>
            </a:r>
            <a:r>
              <a:rPr lang="en-US" dirty="0" smtClean="0"/>
              <a:t>, a lightweigh</a:t>
            </a:r>
            <a:r>
              <a:rPr lang="en-US" dirty="0" smtClean="0"/>
              <a:t>t server</a:t>
            </a:r>
            <a:endParaRPr lang="en-US" dirty="0" smtClean="0"/>
          </a:p>
          <a:p>
            <a:r>
              <a:rPr lang="en-US" dirty="0" err="1" smtClean="0">
                <a:hlinkClick r:id="rId4"/>
              </a:rPr>
              <a:t>TypeScript</a:t>
            </a:r>
            <a:r>
              <a:rPr lang="en-US" dirty="0" smtClean="0"/>
              <a:t> (free </a:t>
            </a:r>
            <a:r>
              <a:rPr lang="en-US" dirty="0" err="1" smtClean="0"/>
              <a:t>ebooks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[1]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[2]</a:t>
            </a:r>
            <a:r>
              <a:rPr lang="en-US" dirty="0" smtClean="0"/>
              <a:t>), compiles to 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err="1" smtClean="0">
                <a:hlinkClick r:id="rId7"/>
              </a:rPr>
              <a:t>csWEB</a:t>
            </a:r>
            <a:endParaRPr lang="en-US" dirty="0" smtClean="0"/>
          </a:p>
          <a:p>
            <a:r>
              <a:rPr lang="en-US" dirty="0" smtClean="0"/>
              <a:t>NPM &amp; BOWER for managing external dependencies</a:t>
            </a:r>
            <a:endParaRPr lang="en-US" dirty="0" smtClean="0"/>
          </a:p>
          <a:p>
            <a:r>
              <a:rPr lang="en-US" dirty="0" smtClean="0"/>
              <a:t>GULP build tool</a:t>
            </a:r>
            <a:endParaRPr lang="en-US" dirty="0" smtClean="0"/>
          </a:p>
          <a:p>
            <a:r>
              <a:rPr lang="en-US" dirty="0" smtClean="0"/>
              <a:t>Open source IDE: </a:t>
            </a:r>
            <a:r>
              <a:rPr lang="en-US" dirty="0" err="1" smtClean="0"/>
              <a:t>Atom+atom-typescript</a:t>
            </a:r>
            <a:r>
              <a:rPr lang="en-US" dirty="0" smtClean="0"/>
              <a:t> plugin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288" y="1797515"/>
            <a:ext cx="4412221" cy="192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4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DEEPER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</a:p>
          <a:p>
            <a:pPr lvl="1"/>
            <a:r>
              <a:rPr lang="en-US" dirty="0"/>
              <a:t>Modules </a:t>
            </a:r>
            <a:r>
              <a:rPr lang="en-US" dirty="0" smtClean="0"/>
              <a:t>/ Directives</a:t>
            </a:r>
          </a:p>
          <a:p>
            <a:pPr lvl="1"/>
            <a:r>
              <a:rPr lang="en-US" dirty="0" smtClean="0"/>
              <a:t>Services</a:t>
            </a:r>
          </a:p>
          <a:p>
            <a:r>
              <a:rPr lang="en-US" dirty="0" err="1" smtClean="0"/>
              <a:t>MessageBus</a:t>
            </a:r>
            <a:endParaRPr lang="en-US" dirty="0" smtClean="0"/>
          </a:p>
          <a:p>
            <a:r>
              <a:rPr lang="en-US" dirty="0" err="1" smtClean="0"/>
              <a:t>LayerService</a:t>
            </a:r>
            <a:endParaRPr lang="en-US" dirty="0" smtClean="0"/>
          </a:p>
          <a:p>
            <a:r>
              <a:rPr lang="en-US" dirty="0" err="1" smtClean="0"/>
              <a:t>LayerSources</a:t>
            </a:r>
            <a:endParaRPr lang="en-US" dirty="0" smtClean="0"/>
          </a:p>
          <a:p>
            <a:r>
              <a:rPr lang="en-US" dirty="0" smtClean="0"/>
              <a:t>Renderers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601760" y="1720710"/>
            <a:ext cx="2538046" cy="28428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err="1" smtClean="0"/>
              <a:t>LayerService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Open solution</a:t>
            </a:r>
          </a:p>
          <a:p>
            <a:r>
              <a:rPr lang="en-US" dirty="0" smtClean="0"/>
              <a:t>Open project</a:t>
            </a:r>
          </a:p>
          <a:p>
            <a:r>
              <a:rPr lang="en-US" dirty="0" smtClean="0"/>
              <a:t>Open Layer</a:t>
            </a:r>
          </a:p>
          <a:p>
            <a:endParaRPr lang="en-US" dirty="0" smtClean="0"/>
          </a:p>
          <a:p>
            <a:r>
              <a:rPr lang="en-US" dirty="0" smtClean="0"/>
              <a:t>MCA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Styling</a:t>
            </a:r>
          </a:p>
          <a:p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268760" y="1720711"/>
            <a:ext cx="2538046" cy="181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Layer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GeoJson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TileLayer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Wms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err="1" smtClean="0"/>
              <a:t>Heatmap</a:t>
            </a: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Dynamic </a:t>
            </a:r>
            <a:r>
              <a:rPr lang="en-US" sz="1200" dirty="0" err="1" smtClean="0"/>
              <a:t>Geojson</a:t>
            </a:r>
            <a:endParaRPr lang="nl-NL" sz="1200" dirty="0"/>
          </a:p>
        </p:txBody>
      </p:sp>
      <p:sp>
        <p:nvSpPr>
          <p:cNvPr id="9" name="Rectangle 8"/>
          <p:cNvSpPr/>
          <p:nvPr/>
        </p:nvSpPr>
        <p:spPr>
          <a:xfrm>
            <a:off x="6268760" y="3602265"/>
            <a:ext cx="2538046" cy="9612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Map Renderer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Leaflet</a:t>
            </a:r>
            <a:endParaRPr lang="en-US" sz="1050" dirty="0"/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/>
              <a:t>Cesium</a:t>
            </a:r>
            <a:endParaRPr lang="en-US" sz="1050" dirty="0"/>
          </a:p>
          <a:p>
            <a:endParaRPr lang="nl-NL" sz="1600" dirty="0"/>
          </a:p>
        </p:txBody>
      </p:sp>
      <p:sp>
        <p:nvSpPr>
          <p:cNvPr id="10" name="Right Arrow 9"/>
          <p:cNvSpPr/>
          <p:nvPr/>
        </p:nvSpPr>
        <p:spPr>
          <a:xfrm>
            <a:off x="5797068" y="2989727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ight Arrow 10"/>
          <p:cNvSpPr/>
          <p:nvPr/>
        </p:nvSpPr>
        <p:spPr>
          <a:xfrm rot="10800000">
            <a:off x="5811560" y="3243238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ight Arrow 11"/>
          <p:cNvSpPr/>
          <p:nvPr/>
        </p:nvSpPr>
        <p:spPr>
          <a:xfrm>
            <a:off x="5797068" y="4273404"/>
            <a:ext cx="656492" cy="2022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</a:p>
          <a:p>
            <a:pPr lvl="1"/>
            <a:r>
              <a:rPr lang="en-US" dirty="0" smtClean="0">
                <a:hlinkClick r:id="rId2"/>
              </a:rPr>
              <a:t>Waffle</a:t>
            </a:r>
            <a:r>
              <a:rPr lang="en-US" dirty="0" smtClean="0"/>
              <a:t>, our Kanban board</a:t>
            </a:r>
            <a:endParaRPr lang="en-US" dirty="0" smtClean="0"/>
          </a:p>
          <a:p>
            <a:r>
              <a:rPr lang="en-US" dirty="0" smtClean="0"/>
              <a:t>Wiki on </a:t>
            </a:r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>
                <a:hlinkClick r:id="rId3"/>
              </a:rPr>
              <a:t>Slack</a:t>
            </a:r>
            <a:r>
              <a:rPr lang="en-US" dirty="0" smtClean="0"/>
              <a:t> for supporting collaboration</a:t>
            </a:r>
          </a:p>
          <a:p>
            <a:r>
              <a:rPr lang="en-US" dirty="0" err="1" smtClean="0">
                <a:hlinkClick r:id="rId4"/>
              </a:rPr>
              <a:t>TravisCI</a:t>
            </a:r>
            <a:r>
              <a:rPr lang="en-US" dirty="0" smtClean="0"/>
              <a:t> for Continuous Integration</a:t>
            </a:r>
          </a:p>
          <a:p>
            <a:r>
              <a:rPr lang="en-US" dirty="0"/>
              <a:t>Karma &amp; Jasmine </a:t>
            </a:r>
            <a:r>
              <a:rPr lang="en-US" dirty="0" smtClean="0"/>
              <a:t>for Unit </a:t>
            </a:r>
            <a:r>
              <a:rPr lang="en-US" dirty="0"/>
              <a:t>testing </a:t>
            </a:r>
            <a:endParaRPr lang="en-US" dirty="0" smtClean="0"/>
          </a:p>
          <a:p>
            <a:r>
              <a:rPr lang="en-US" dirty="0" err="1" smtClean="0">
                <a:hlinkClick r:id="rId5"/>
              </a:rPr>
              <a:t>Bithound</a:t>
            </a:r>
            <a:r>
              <a:rPr lang="en-US" dirty="0" smtClean="0"/>
              <a:t>, for code quality review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02" y="1716263"/>
            <a:ext cx="5526346" cy="302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2" y="3775662"/>
            <a:ext cx="3142221" cy="119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9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Erik Vullings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r>
              <a:rPr lang="en-US" dirty="0" smtClean="0"/>
              <a:t>Arnoud de Jong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75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Sense Web is a user friendly web-based GIS application, which packages a lot of functionality</a:t>
            </a:r>
          </a:p>
          <a:p>
            <a:r>
              <a:rPr lang="en-GB" dirty="0" smtClean="0"/>
              <a:t>It arose out of the need to offer TNO models and visualisations to users in many projects</a:t>
            </a:r>
          </a:p>
          <a:p>
            <a:r>
              <a:rPr lang="en-GB" dirty="0" smtClean="0"/>
              <a:t>Technically, it is split between common libraries and frontend GUI, so its easy to roll your own</a:t>
            </a:r>
          </a:p>
          <a:p>
            <a:r>
              <a:rPr lang="en-GB" dirty="0" smtClean="0"/>
              <a:t>Is open source. MIT license, so open for commercial use as well. You can </a:t>
            </a:r>
            <a:r>
              <a:rPr lang="en-GB" dirty="0" smtClean="0">
                <a:hlinkClick r:id="rId2" action="ppaction://hlinkfile"/>
              </a:rPr>
              <a:t>fork us</a:t>
            </a:r>
            <a:r>
              <a:rPr lang="en-GB" dirty="0" smtClean="0"/>
              <a:t> on GitHub.</a:t>
            </a:r>
          </a:p>
          <a:p>
            <a:r>
              <a:rPr lang="en-GB" dirty="0" smtClean="0"/>
              <a:t>Other users: NLR, </a:t>
            </a:r>
            <a:r>
              <a:rPr lang="en-GB" dirty="0" err="1" smtClean="0"/>
              <a:t>eScienceCentre</a:t>
            </a:r>
            <a:r>
              <a:rPr lang="en-GB" dirty="0" smtClean="0"/>
              <a:t>. </a:t>
            </a:r>
            <a:br>
              <a:rPr lang="en-GB" dirty="0" smtClean="0"/>
            </a:br>
            <a:r>
              <a:rPr lang="en-GB" dirty="0" smtClean="0"/>
              <a:t>Evaluation: </a:t>
            </a:r>
            <a:r>
              <a:rPr lang="en-GB" dirty="0" err="1" smtClean="0"/>
              <a:t>Deltares</a:t>
            </a:r>
            <a:r>
              <a:rPr lang="en-GB" dirty="0" smtClean="0"/>
              <a:t>, </a:t>
            </a:r>
            <a:r>
              <a:rPr lang="en-GB" dirty="0" err="1" smtClean="0"/>
              <a:t>Fraunhofer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613" y="2209675"/>
            <a:ext cx="3949700" cy="2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3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started in September 2014, already used IN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Healthcare</a:t>
            </a:r>
          </a:p>
          <a:p>
            <a:pPr lvl="1"/>
            <a:r>
              <a:rPr lang="en-GB" dirty="0" err="1" smtClean="0"/>
              <a:t>Zorg|op|de|kaart</a:t>
            </a:r>
            <a:endParaRPr lang="en-GB" dirty="0"/>
          </a:p>
          <a:p>
            <a:pPr lvl="1"/>
            <a:r>
              <a:rPr lang="en-GB" dirty="0"/>
              <a:t>AHTI </a:t>
            </a:r>
            <a:r>
              <a:rPr lang="en-GB" dirty="0" smtClean="0"/>
              <a:t>Amsterdam</a:t>
            </a:r>
            <a:endParaRPr lang="en-GB" dirty="0"/>
          </a:p>
          <a:p>
            <a:r>
              <a:rPr lang="en-GB" dirty="0" smtClean="0"/>
              <a:t>Defence</a:t>
            </a:r>
            <a:r>
              <a:rPr lang="en-GB" dirty="0"/>
              <a:t>, Safety and Security</a:t>
            </a:r>
          </a:p>
          <a:p>
            <a:pPr lvl="1"/>
            <a:r>
              <a:rPr lang="en-GB" dirty="0"/>
              <a:t>Military </a:t>
            </a:r>
            <a:r>
              <a:rPr lang="en-GB" dirty="0" smtClean="0"/>
              <a:t>Space </a:t>
            </a:r>
            <a:r>
              <a:rPr lang="en-GB" i="1" dirty="0" smtClean="0"/>
              <a:t>(+NLR)</a:t>
            </a:r>
            <a:endParaRPr lang="en-GB" i="1" dirty="0"/>
          </a:p>
          <a:p>
            <a:pPr lvl="1"/>
            <a:r>
              <a:rPr lang="en-GB" dirty="0"/>
              <a:t>TO2 Crisis </a:t>
            </a:r>
            <a:r>
              <a:rPr lang="en-GB" dirty="0" err="1" smtClean="0"/>
              <a:t>Mgmt</a:t>
            </a:r>
            <a:r>
              <a:rPr lang="en-GB" dirty="0" smtClean="0"/>
              <a:t> </a:t>
            </a:r>
            <a:r>
              <a:rPr lang="en-GB" i="1" dirty="0" smtClean="0"/>
              <a:t>(+NLR, </a:t>
            </a:r>
            <a:r>
              <a:rPr lang="en-GB" i="1" dirty="0" err="1" smtClean="0"/>
              <a:t>Deltares</a:t>
            </a:r>
            <a:r>
              <a:rPr lang="en-GB" i="1" dirty="0" smtClean="0"/>
              <a:t>, RIKILT)</a:t>
            </a:r>
            <a:endParaRPr lang="en-GB" dirty="0"/>
          </a:p>
          <a:p>
            <a:pPr lvl="1"/>
            <a:r>
              <a:rPr lang="en-GB" dirty="0"/>
              <a:t>TO2 Critical Infrastructure Protection</a:t>
            </a:r>
          </a:p>
          <a:p>
            <a:pPr lvl="1"/>
            <a:r>
              <a:rPr lang="en-GB" dirty="0"/>
              <a:t>Real-time Intelligence </a:t>
            </a:r>
            <a:r>
              <a:rPr lang="en-GB" dirty="0" smtClean="0"/>
              <a:t>centre</a:t>
            </a:r>
          </a:p>
          <a:p>
            <a:pPr lvl="1"/>
            <a:r>
              <a:rPr lang="en-GB" dirty="0" err="1" smtClean="0"/>
              <a:t>Brandweer</a:t>
            </a:r>
            <a:r>
              <a:rPr lang="en-GB" dirty="0" smtClean="0"/>
              <a:t> Nederland</a:t>
            </a:r>
            <a:endParaRPr lang="en-GB" dirty="0"/>
          </a:p>
          <a:p>
            <a:r>
              <a:rPr lang="en-GB" dirty="0" smtClean="0"/>
              <a:t>EU</a:t>
            </a:r>
          </a:p>
          <a:p>
            <a:pPr lvl="1"/>
            <a:r>
              <a:rPr lang="en-GB" dirty="0" smtClean="0"/>
              <a:t>ECODISTR-ICT</a:t>
            </a:r>
          </a:p>
          <a:p>
            <a:pPr lvl="1"/>
            <a:r>
              <a:rPr lang="en-GB" dirty="0" err="1" smtClean="0"/>
              <a:t>CIPRNet</a:t>
            </a:r>
            <a:r>
              <a:rPr lang="en-GB" dirty="0"/>
              <a:t> </a:t>
            </a:r>
            <a:r>
              <a:rPr lang="en-GB" i="1" dirty="0" smtClean="0"/>
              <a:t>(</a:t>
            </a:r>
            <a:r>
              <a:rPr lang="en-GB" i="1" dirty="0" err="1" smtClean="0"/>
              <a:t>Fraunhofer</a:t>
            </a:r>
            <a:r>
              <a:rPr lang="en-GB" i="1" dirty="0" smtClean="0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>
            <a:noAutofit/>
          </a:bodyPr>
          <a:lstStyle/>
          <a:p>
            <a:pPr marL="177800" indent="-177800">
              <a:buBlip>
                <a:blip r:embed="rId2"/>
              </a:buBlip>
            </a:pPr>
            <a:r>
              <a:rPr lang="en-GB" dirty="0"/>
              <a:t>Dashboards</a:t>
            </a:r>
          </a:p>
          <a:p>
            <a:pPr lvl="1"/>
            <a:r>
              <a:rPr lang="en-GB" dirty="0" err="1"/>
              <a:t>UrbanStrategy</a:t>
            </a:r>
            <a:endParaRPr lang="en-GB" dirty="0"/>
          </a:p>
          <a:p>
            <a:pPr lvl="1"/>
            <a:r>
              <a:rPr lang="en-GB" dirty="0" err="1"/>
              <a:t>CityDashboard</a:t>
            </a:r>
            <a:r>
              <a:rPr lang="en-GB" dirty="0"/>
              <a:t> Rotterdam</a:t>
            </a:r>
          </a:p>
          <a:p>
            <a:pPr lvl="1"/>
            <a:r>
              <a:rPr lang="en-GB" dirty="0" err="1"/>
              <a:t>CityDashboard</a:t>
            </a:r>
            <a:r>
              <a:rPr lang="en-GB" dirty="0"/>
              <a:t> Eindhoven </a:t>
            </a:r>
          </a:p>
          <a:p>
            <a:pPr lvl="1"/>
            <a:r>
              <a:rPr lang="en-GB" dirty="0" err="1"/>
              <a:t>Verkeerdemo</a:t>
            </a:r>
            <a:endParaRPr lang="en-GB" dirty="0"/>
          </a:p>
          <a:p>
            <a:pPr lvl="1"/>
            <a:r>
              <a:rPr lang="en-GB" dirty="0" err="1"/>
              <a:t>Afval</a:t>
            </a:r>
            <a:r>
              <a:rPr lang="en-GB" dirty="0"/>
              <a:t> Almere</a:t>
            </a:r>
          </a:p>
          <a:p>
            <a:pPr lvl="1"/>
            <a:r>
              <a:rPr lang="en-GB" dirty="0" err="1"/>
              <a:t>Buiksloterham</a:t>
            </a:r>
            <a:endParaRPr lang="en-GB" dirty="0"/>
          </a:p>
          <a:p>
            <a:pPr lvl="1"/>
            <a:r>
              <a:rPr lang="en-GB" dirty="0"/>
              <a:t>Cycle Dashboard</a:t>
            </a:r>
          </a:p>
          <a:p>
            <a:pPr lvl="1"/>
            <a:r>
              <a:rPr lang="en-GB" dirty="0"/>
              <a:t>Fit2Perform</a:t>
            </a:r>
          </a:p>
          <a:p>
            <a:pPr lvl="1"/>
            <a:r>
              <a:rPr lang="en-GB" dirty="0" err="1"/>
              <a:t>Connekt</a:t>
            </a:r>
            <a:r>
              <a:rPr lang="en-GB" dirty="0"/>
              <a:t> </a:t>
            </a:r>
            <a:r>
              <a:rPr lang="en-GB" dirty="0" err="1"/>
              <a:t>Mobiliteit</a:t>
            </a:r>
            <a:endParaRPr lang="en-GB" dirty="0"/>
          </a:p>
          <a:p>
            <a:pPr marL="177800" indent="-177800">
              <a:buBlip>
                <a:blip r:embed="rId2"/>
              </a:buBlip>
            </a:pPr>
            <a:r>
              <a:rPr lang="en-GB" dirty="0" err="1" smtClean="0"/>
              <a:t>Archeology</a:t>
            </a:r>
            <a:endParaRPr lang="en-GB" dirty="0"/>
          </a:p>
          <a:p>
            <a:pPr lvl="1"/>
            <a:r>
              <a:rPr lang="en-GB" dirty="0" err="1" smtClean="0"/>
              <a:t>POVtree</a:t>
            </a:r>
            <a:r>
              <a:rPr lang="en-GB" dirty="0" smtClean="0"/>
              <a:t> (</a:t>
            </a:r>
            <a:r>
              <a:rPr lang="en-GB" dirty="0" err="1" smtClean="0"/>
              <a:t>eScienceCentre</a:t>
            </a:r>
            <a:r>
              <a:rPr lang="en-GB" dirty="0" smtClean="0"/>
              <a:t>)</a:t>
            </a:r>
            <a:endParaRPr lang="en-GB" dirty="0"/>
          </a:p>
          <a:p>
            <a:pPr marL="177800" indent="-177800">
              <a:buBlip>
                <a:blip r:embed="rId2"/>
              </a:buBlip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71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Base Layers</a:t>
            </a:r>
          </a:p>
          <a:p>
            <a:r>
              <a:rPr lang="nl-NL" dirty="0" smtClean="0"/>
              <a:t>Select </a:t>
            </a:r>
            <a:r>
              <a:rPr lang="nl-NL" dirty="0" smtClean="0"/>
              <a:t>different </a:t>
            </a:r>
            <a:r>
              <a:rPr lang="nl-NL" dirty="0" smtClean="0"/>
              <a:t>base </a:t>
            </a:r>
            <a:r>
              <a:rPr lang="nl-NL" dirty="0" err="1" smtClean="0"/>
              <a:t>layers</a:t>
            </a:r>
            <a:endParaRPr lang="nl-NL" dirty="0" smtClean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(e.g. </a:t>
            </a:r>
            <a:r>
              <a:rPr lang="nl-NL" dirty="0" err="1" smtClean="0"/>
              <a:t>mbtiles</a:t>
            </a:r>
            <a:r>
              <a:rPr lang="nl-NL" dirty="0" smtClean="0"/>
              <a:t>)</a:t>
            </a:r>
            <a:endParaRPr lang="nl-NL" dirty="0" smtClean="0"/>
          </a:p>
          <a:p>
            <a:r>
              <a:rPr lang="nl-NL" dirty="0" smtClean="0"/>
              <a:t>E.g. </a:t>
            </a:r>
            <a:r>
              <a:rPr lang="nl-NL" dirty="0" err="1" smtClean="0"/>
              <a:t>OpenStreetMap</a:t>
            </a:r>
            <a:r>
              <a:rPr lang="nl-NL" dirty="0" smtClean="0"/>
              <a:t> HOT, </a:t>
            </a:r>
            <a:r>
              <a:rPr lang="nl-NL" dirty="0" err="1" smtClean="0"/>
              <a:t>Satellite</a:t>
            </a:r>
            <a:r>
              <a:rPr lang="nl-NL" dirty="0" smtClean="0"/>
              <a:t>, or Positron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Map Layers</a:t>
            </a:r>
          </a:p>
          <a:p>
            <a:r>
              <a:rPr lang="nl-NL" dirty="0" smtClean="0"/>
              <a:t>E.g. </a:t>
            </a:r>
            <a:r>
              <a:rPr lang="nl-NL" dirty="0" err="1" smtClean="0"/>
              <a:t>geojson</a:t>
            </a:r>
            <a:r>
              <a:rPr lang="nl-NL" dirty="0" smtClean="0"/>
              <a:t>, </a:t>
            </a:r>
            <a:r>
              <a:rPr lang="nl-NL" dirty="0" err="1" smtClean="0"/>
              <a:t>topojson</a:t>
            </a:r>
            <a:r>
              <a:rPr lang="nl-NL" dirty="0" smtClean="0"/>
              <a:t>, </a:t>
            </a:r>
            <a:r>
              <a:rPr lang="nl-NL" dirty="0" err="1" smtClean="0"/>
              <a:t>grid</a:t>
            </a:r>
            <a:r>
              <a:rPr lang="nl-NL" dirty="0" smtClean="0"/>
              <a:t> raster files</a:t>
            </a:r>
          </a:p>
          <a:p>
            <a:r>
              <a:rPr lang="nl-NL" dirty="0" err="1" smtClean="0"/>
              <a:t>Also</a:t>
            </a:r>
            <a:r>
              <a:rPr lang="nl-NL" dirty="0" smtClean="0"/>
              <a:t> WMS, </a:t>
            </a:r>
            <a:r>
              <a:rPr lang="nl-NL" dirty="0" err="1" smtClean="0"/>
              <a:t>hierarchical</a:t>
            </a:r>
            <a:r>
              <a:rPr lang="nl-NL" dirty="0" smtClean="0"/>
              <a:t>, </a:t>
            </a:r>
            <a:r>
              <a:rPr lang="nl-NL" dirty="0" err="1" smtClean="0"/>
              <a:t>heatmap</a:t>
            </a:r>
            <a:r>
              <a:rPr lang="nl-NL" dirty="0" smtClean="0"/>
              <a:t> or MCA</a:t>
            </a:r>
          </a:p>
          <a:p>
            <a:r>
              <a:rPr lang="nl-NL" dirty="0" err="1" smtClean="0"/>
              <a:t>Icons</a:t>
            </a:r>
            <a:r>
              <a:rPr lang="nl-NL" dirty="0" smtClean="0"/>
              <a:t> are </a:t>
            </a:r>
            <a:r>
              <a:rPr lang="nl-NL" dirty="0" err="1" smtClean="0"/>
              <a:t>based</a:t>
            </a:r>
            <a:r>
              <a:rPr lang="nl-NL" dirty="0" smtClean="0"/>
              <a:t> on feature or property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5" y="2893787"/>
            <a:ext cx="3931215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9" y="2893787"/>
            <a:ext cx="3938953" cy="20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4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Styles</a:t>
            </a:r>
          </a:p>
          <a:p>
            <a:r>
              <a:rPr lang="nl-NL" dirty="0" err="1" smtClean="0"/>
              <a:t>Highlight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area or feature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predefined</a:t>
            </a:r>
            <a:r>
              <a:rPr lang="nl-NL" dirty="0" smtClean="0"/>
              <a:t> </a:t>
            </a:r>
            <a:r>
              <a:rPr lang="nl-NL" dirty="0" err="1" smtClean="0"/>
              <a:t>color</a:t>
            </a:r>
            <a:r>
              <a:rPr lang="nl-NL" dirty="0" smtClean="0"/>
              <a:t> </a:t>
            </a:r>
            <a:r>
              <a:rPr lang="nl-NL" dirty="0" err="1" smtClean="0"/>
              <a:t>scheme</a:t>
            </a:r>
            <a:endParaRPr lang="nl-NL" dirty="0"/>
          </a:p>
          <a:p>
            <a:r>
              <a:rPr lang="nl-NL" dirty="0" smtClean="0"/>
              <a:t>E.g. the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people</a:t>
            </a:r>
            <a:r>
              <a:rPr lang="nl-NL" dirty="0" smtClean="0"/>
              <a:t> in Dutch </a:t>
            </a:r>
            <a:r>
              <a:rPr lang="nl-NL" dirty="0" err="1" smtClean="0"/>
              <a:t>towns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Filters</a:t>
            </a:r>
          </a:p>
          <a:p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features are </a:t>
            </a:r>
            <a:r>
              <a:rPr lang="nl-NL" dirty="0" err="1" smtClean="0"/>
              <a:t>shown</a:t>
            </a:r>
            <a:endParaRPr lang="nl-NL" dirty="0" smtClean="0"/>
          </a:p>
          <a:p>
            <a:r>
              <a:rPr lang="nl-NL" dirty="0" smtClean="0"/>
              <a:t>E.g. a high % of </a:t>
            </a:r>
            <a:r>
              <a:rPr lang="nl-NL" dirty="0" err="1" smtClean="0"/>
              <a:t>unmarried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smtClean="0"/>
              <a:t>in the </a:t>
            </a:r>
            <a:r>
              <a:rPr lang="nl-NL" dirty="0" err="1" smtClean="0"/>
              <a:t>age</a:t>
            </a:r>
            <a:r>
              <a:rPr lang="nl-NL" dirty="0" smtClean="0"/>
              <a:t> </a:t>
            </a:r>
            <a:r>
              <a:rPr lang="nl-NL" dirty="0" err="1" smtClean="0"/>
              <a:t>category</a:t>
            </a:r>
            <a:r>
              <a:rPr lang="nl-NL" dirty="0" smtClean="0"/>
              <a:t> 25-44y, </a:t>
            </a:r>
            <a:r>
              <a:rPr lang="nl-NL" dirty="0" err="1" smtClean="0"/>
              <a:t>styled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the </a:t>
            </a:r>
            <a:r>
              <a:rPr lang="nl-NL" dirty="0" smtClean="0"/>
              <a:t>% of </a:t>
            </a:r>
            <a:r>
              <a:rPr lang="nl-NL" dirty="0" err="1" smtClean="0"/>
              <a:t>women</a:t>
            </a:r>
            <a:endParaRPr lang="nl-NL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8" y="2878019"/>
            <a:ext cx="3948578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23" y="2878019"/>
            <a:ext cx="3949200" cy="208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Dashboards (tabs)</a:t>
            </a:r>
          </a:p>
          <a:p>
            <a:r>
              <a:rPr lang="en-US" dirty="0" smtClean="0"/>
              <a:t>Theme/Role specific dashboards/portals</a:t>
            </a:r>
          </a:p>
          <a:p>
            <a:r>
              <a:rPr lang="en-US" dirty="0" smtClean="0"/>
              <a:t>Customizable widgets</a:t>
            </a:r>
          </a:p>
          <a:p>
            <a:r>
              <a:rPr lang="en-US" dirty="0" smtClean="0"/>
              <a:t>Configure </a:t>
            </a:r>
            <a:r>
              <a:rPr lang="en-US" dirty="0" err="1" smtClean="0"/>
              <a:t>viewbound</a:t>
            </a:r>
            <a:r>
              <a:rPr lang="en-US" dirty="0" smtClean="0"/>
              <a:t>, layers, timeline, etc.</a:t>
            </a:r>
            <a:endParaRPr lang="nl-N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Widgets</a:t>
            </a:r>
          </a:p>
          <a:p>
            <a:r>
              <a:rPr lang="nl-NL" dirty="0" err="1" smtClean="0"/>
              <a:t>Reusable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nl-NL" dirty="0" smtClean="0"/>
          </a:p>
          <a:p>
            <a:r>
              <a:rPr lang="nl-NL" dirty="0" smtClean="0"/>
              <a:t>E.g</a:t>
            </a:r>
            <a:r>
              <a:rPr lang="nl-NL" dirty="0" smtClean="0"/>
              <a:t>. </a:t>
            </a:r>
            <a:r>
              <a:rPr lang="nl-NL" dirty="0" err="1" smtClean="0"/>
              <a:t>for</a:t>
            </a:r>
            <a:r>
              <a:rPr lang="nl-NL" dirty="0" smtClean="0"/>
              <a:t> HTML, </a:t>
            </a:r>
            <a:r>
              <a:rPr lang="nl-NL" dirty="0" err="1" smtClean="0"/>
              <a:t>Markdown</a:t>
            </a:r>
            <a:r>
              <a:rPr lang="nl-NL" dirty="0" smtClean="0"/>
              <a:t>, </a:t>
            </a:r>
            <a:r>
              <a:rPr lang="nl-NL" dirty="0" err="1" smtClean="0"/>
              <a:t>charts</a:t>
            </a:r>
            <a:r>
              <a:rPr lang="nl-NL" dirty="0" smtClean="0"/>
              <a:t>, </a:t>
            </a:r>
            <a:r>
              <a:rPr lang="nl-NL" dirty="0" err="1" smtClean="0"/>
              <a:t>gauges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64" r="49640" b="4311"/>
          <a:stretch/>
        </p:blipFill>
        <p:spPr bwMode="auto">
          <a:xfrm>
            <a:off x="213785" y="2983523"/>
            <a:ext cx="1861200" cy="187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35" y="2714994"/>
            <a:ext cx="2037222" cy="234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4" y="2714994"/>
            <a:ext cx="4254981" cy="224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9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Heatmaps</a:t>
            </a:r>
            <a:endParaRPr lang="en-US" b="1" dirty="0" smtClean="0"/>
          </a:p>
          <a:p>
            <a:r>
              <a:rPr lang="nl-NL" dirty="0" smtClean="0"/>
              <a:t>Select features (</a:t>
            </a:r>
            <a:r>
              <a:rPr lang="nl-NL" dirty="0" err="1" smtClean="0"/>
              <a:t>properties</a:t>
            </a:r>
            <a:r>
              <a:rPr lang="nl-NL" dirty="0" smtClean="0"/>
              <a:t>) of interest </a:t>
            </a:r>
          </a:p>
          <a:p>
            <a:r>
              <a:rPr lang="nl-NL" dirty="0"/>
              <a:t>Set </a:t>
            </a:r>
            <a:r>
              <a:rPr lang="nl-NL" dirty="0" err="1"/>
              <a:t>ideality</a:t>
            </a:r>
            <a:r>
              <a:rPr lang="nl-NL" dirty="0"/>
              <a:t> parameters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features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" y="2878018"/>
            <a:ext cx="3946034" cy="209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27523" y="1746000"/>
            <a:ext cx="3949200" cy="30212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MCA (Multi-Criteria Analysis)</a:t>
            </a:r>
          </a:p>
          <a:p>
            <a:r>
              <a:rPr lang="nl-NL" dirty="0" smtClean="0"/>
              <a:t>Select </a:t>
            </a:r>
            <a:r>
              <a:rPr lang="nl-NL" dirty="0" err="1" smtClean="0"/>
              <a:t>properties</a:t>
            </a:r>
            <a:r>
              <a:rPr lang="nl-NL" dirty="0" smtClean="0"/>
              <a:t> of interest</a:t>
            </a:r>
          </a:p>
          <a:p>
            <a:r>
              <a:rPr lang="nl-NL" dirty="0" err="1" smtClean="0"/>
              <a:t>Weight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endParaRPr lang="nl-NL" dirty="0" smtClean="0"/>
          </a:p>
          <a:p>
            <a:r>
              <a:rPr lang="nl-NL" dirty="0" smtClean="0"/>
              <a:t>Score </a:t>
            </a:r>
            <a:r>
              <a:rPr lang="nl-NL" dirty="0" err="1" smtClean="0"/>
              <a:t>and</a:t>
            </a:r>
            <a:r>
              <a:rPr lang="nl-NL" dirty="0" smtClean="0"/>
              <a:t> rank </a:t>
            </a:r>
            <a:r>
              <a:rPr lang="nl-NL" dirty="0" err="1" smtClean="0"/>
              <a:t>them</a:t>
            </a:r>
            <a:endParaRPr lang="nl-NL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51" y="2878018"/>
            <a:ext cx="3960956" cy="21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NO">
  <a:themeElements>
    <a:clrScheme name="Aangepast 2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3595</TotalTime>
  <Words>1101</Words>
  <Application>Microsoft Office PowerPoint</Application>
  <PresentationFormat>On-screen Show (16:9)</PresentationFormat>
  <Paragraphs>267</Paragraphs>
  <Slides>22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TNO</vt:lpstr>
      <vt:lpstr>Common sense web ‘a map they could all understand’</vt:lpstr>
      <vt:lpstr>agenda</vt:lpstr>
      <vt:lpstr>Introduction</vt:lpstr>
      <vt:lpstr>introduction</vt:lpstr>
      <vt:lpstr>started in September 2014, already used IN</vt:lpstr>
      <vt:lpstr>COMMON SENSE OVERVIEW</vt:lpstr>
      <vt:lpstr>COMMON SENSE OVERVIEW</vt:lpstr>
      <vt:lpstr>COMMON SENSE OVERVIEW</vt:lpstr>
      <vt:lpstr>COMMON SENSE OVERVIEW</vt:lpstr>
      <vt:lpstr>Common Sense overview</vt:lpstr>
      <vt:lpstr>COMMON SENSE OVERVIEW</vt:lpstr>
      <vt:lpstr>roadmap</vt:lpstr>
      <vt:lpstr>Demo time</vt:lpstr>
      <vt:lpstr>Technology</vt:lpstr>
      <vt:lpstr>Solution, Project &amp; layers</vt:lpstr>
      <vt:lpstr>Solution, Project &amp; layers</vt:lpstr>
      <vt:lpstr>Feature Types</vt:lpstr>
      <vt:lpstr>Property Types</vt:lpstr>
      <vt:lpstr>Localisation</vt:lpstr>
      <vt:lpstr>GETTING STARTED</vt:lpstr>
      <vt:lpstr>DIVING DEEPER</vt:lpstr>
      <vt:lpstr>What’s next?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Hamburg</dc:creator>
  <cp:lastModifiedBy>Erik Vullings</cp:lastModifiedBy>
  <cp:revision>149</cp:revision>
  <dcterms:created xsi:type="dcterms:W3CDTF">2014-06-06T07:25:06Z</dcterms:created>
  <dcterms:modified xsi:type="dcterms:W3CDTF">2015-06-22T06:05:44Z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TNO_169</vt:lpwstr>
  </property>
  <property fmtid="{D5CDD505-2E9C-101B-9397-08002B2CF9AE}" pid="3" name="do_LanguageID">
    <vt:lpwstr>1043</vt:lpwstr>
  </property>
  <property fmtid="{D5CDD505-2E9C-101B-9397-08002B2CF9AE}" pid="4" name="do_Title">
    <vt:lpwstr/>
  </property>
  <property fmtid="{D5CDD505-2E9C-101B-9397-08002B2CF9AE}" pid="5" name="do_Subtitle">
    <vt:lpwstr/>
  </property>
  <property fmtid="{D5CDD505-2E9C-101B-9397-08002B2CF9AE}" pid="6" name="do_Speaker">
    <vt:lpwstr>Marc Hamburg</vt:lpwstr>
  </property>
  <property fmtid="{D5CDD505-2E9C-101B-9397-08002B2CF9AE}" pid="7" name="do_Date">
    <vt:lpwstr>False</vt:lpwstr>
  </property>
  <property fmtid="{D5CDD505-2E9C-101B-9397-08002B2CF9AE}" pid="8" name="do_DateValue">
    <vt:lpwstr>26-03-2015</vt:lpwstr>
  </property>
  <property fmtid="{D5CDD505-2E9C-101B-9397-08002B2CF9AE}" pid="9" name="do_SlideNumber">
    <vt:lpwstr>False</vt:lpwstr>
  </property>
  <property fmtid="{D5CDD505-2E9C-101B-9397-08002B2CF9AE}" pid="10" name="do_Language">
    <vt:lpwstr>1043</vt:lpwstr>
  </property>
  <property fmtid="{D5CDD505-2E9C-101B-9397-08002B2CF9AE}" pid="11" name="PresentationDate">
    <vt:lpwstr>15-4-2015 9:02:03</vt:lpwstr>
  </property>
</Properties>
</file>